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6" r:id="rId4"/>
    <p:sldId id="274" r:id="rId5"/>
    <p:sldId id="275" r:id="rId6"/>
    <p:sldId id="277" r:id="rId7"/>
    <p:sldId id="278" r:id="rId8"/>
    <p:sldId id="279" r:id="rId9"/>
    <p:sldId id="280" r:id="rId10"/>
    <p:sldId id="286" r:id="rId11"/>
    <p:sldId id="287" r:id="rId12"/>
    <p:sldId id="281" r:id="rId13"/>
    <p:sldId id="288" r:id="rId14"/>
    <p:sldId id="289" r:id="rId15"/>
    <p:sldId id="290" r:id="rId16"/>
    <p:sldId id="291" r:id="rId17"/>
    <p:sldId id="292" r:id="rId18"/>
    <p:sldId id="298" r:id="rId19"/>
    <p:sldId id="293" r:id="rId20"/>
    <p:sldId id="294" r:id="rId21"/>
    <p:sldId id="295" r:id="rId22"/>
    <p:sldId id="296" r:id="rId23"/>
    <p:sldId id="257" r:id="rId24"/>
    <p:sldId id="259" r:id="rId25"/>
    <p:sldId id="260" r:id="rId26"/>
    <p:sldId id="258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68" r:id="rId35"/>
    <p:sldId id="269" r:id="rId36"/>
    <p:sldId id="270" r:id="rId37"/>
    <p:sldId id="271" r:id="rId38"/>
    <p:sldId id="272" r:id="rId39"/>
    <p:sldId id="282" r:id="rId40"/>
    <p:sldId id="283" r:id="rId41"/>
    <p:sldId id="284" r:id="rId42"/>
    <p:sldId id="285" r:id="rId43"/>
    <p:sldId id="297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44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06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54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88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10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3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09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98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91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337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22BF-E8C1-456F-9BF3-53C5481B4715}" type="datetimeFigureOut">
              <a:rPr lang="cs-CZ" smtClean="0"/>
              <a:t>29.05.2019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284A1-4DEC-4055-A72C-5181CA16A6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92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avne-dny.cz/episode/10006263/den-kdy-byl-upalen-jan-hus-6-cervene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3240361"/>
          </a:xfrm>
        </p:spPr>
        <p:txBody>
          <a:bodyPr>
            <a:normAutofit/>
          </a:bodyPr>
          <a:lstStyle/>
          <a:p>
            <a:r>
              <a:rPr lang="cs-CZ" sz="7200" b="1" dirty="0" smtClean="0"/>
              <a:t>NAŠE ZEMĚ </a:t>
            </a:r>
            <a:br>
              <a:rPr lang="cs-CZ" sz="7200" b="1" dirty="0" smtClean="0"/>
            </a:br>
            <a:r>
              <a:rPr lang="cs-CZ" sz="7200" b="1" dirty="0" smtClean="0"/>
              <a:t>V 15. STOLETÍ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466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Přerůstání husitství v revoluci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Šíření husitství v Praze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>
                <a:sym typeface="Wingdings 2"/>
              </a:rPr>
              <a:t>1402 Betlémská </a:t>
            </a:r>
            <a:r>
              <a:rPr lang="cs-CZ" sz="3200" b="1" dirty="0" smtClean="0">
                <a:sym typeface="Wingdings 2"/>
              </a:rPr>
              <a:t>kaple, M. J. Hus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>
                <a:sym typeface="Wingdings 2"/>
              </a:rPr>
              <a:t>nikdo nezakročil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>
                <a:sym typeface="Wingdings 2"/>
              </a:rPr>
              <a:t>Václav IV 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>
                <a:sym typeface="Wingdings 2"/>
              </a:rPr>
              <a:t>Zbyněk Zajíc z </a:t>
            </a:r>
            <a:r>
              <a:rPr lang="cs-CZ" b="1" dirty="0" err="1" smtClean="0">
                <a:sym typeface="Wingdings 2"/>
              </a:rPr>
              <a:t>Házmburka</a:t>
            </a:r>
            <a:endParaRPr lang="cs-CZ" b="1" dirty="0" smtClean="0">
              <a:sym typeface="Wingdings 2"/>
            </a:endParaRPr>
          </a:p>
          <a:p>
            <a:pPr marL="457200" lvl="1" indent="0">
              <a:buNone/>
            </a:pPr>
            <a:endParaRPr lang="cs-CZ" sz="3200" b="1" dirty="0">
              <a:sym typeface="Wingdings 2"/>
            </a:endParaRPr>
          </a:p>
        </p:txBody>
      </p:sp>
    </p:spTree>
    <p:extLst>
      <p:ext uri="{BB962C8B-B14F-4D97-AF65-F5344CB8AC3E}">
        <p14:creationId xmlns:p14="http://schemas.microsoft.com/office/powerpoint/2010/main" val="212689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Přerůstání husitství v revoluci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Pisánský koncil 1409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Václav IV.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papežské schizma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vznik </a:t>
            </a:r>
            <a:r>
              <a:rPr lang="cs-CZ" b="1" dirty="0" err="1" smtClean="0"/>
              <a:t>trojpapežství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cs-CZ" b="1" dirty="0" smtClean="0"/>
          </a:p>
          <a:p>
            <a:r>
              <a:rPr lang="cs-CZ" b="1" dirty="0" smtClean="0"/>
              <a:t>Kutnohorský dekret 1409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poměr hlasů národů na univerzitě obrácen 3:1 ve prospěch Čechů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posílení českých stoupenců Jana Viklefa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817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Přerůstání husitství v revoluci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protiodpustkové</a:t>
            </a:r>
            <a:r>
              <a:rPr lang="cs-CZ" b="1" dirty="0" smtClean="0"/>
              <a:t> bouře 1412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výběr odpustků povolen králem, propuká povstání, poprvé zakročila obojí moc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povstání potlačeno panovníkem, 3 tovaryši popraveni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církev vyhlásila nad M. J. Husem interdikt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odchod Husa z Prahy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kázání na Kozím Hrádku a na Krakovci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šíření husitství mimo Prahu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8661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Přerůstání husitství v revoluci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kostnický koncil 1414–1418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Zikmund Lucemburský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problém </a:t>
            </a:r>
            <a:r>
              <a:rPr lang="cs-CZ" b="1" dirty="0" err="1" smtClean="0"/>
              <a:t>trojpapežství</a:t>
            </a:r>
            <a:r>
              <a:rPr lang="cs-CZ" b="1" dirty="0" smtClean="0"/>
              <a:t> – vyřešeno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tři papežové sesazeni a zvolen Martin V. (Řím)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otázka husitství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Hus – ochranný glejt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upálení M. J. Husa 6. 7. 1415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1416 – upálen Mistr Jeroným </a:t>
            </a:r>
            <a:r>
              <a:rPr lang="cs-CZ" b="1" dirty="0" smtClean="0"/>
              <a:t>Pražský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>
                <a:hlinkClick r:id="rId2"/>
              </a:rPr>
              <a:t>https://www.slavne-dny.cz/episode/10006263/den-kdy-byl-upalen-jan-hus-6-cervenec</a:t>
            </a:r>
            <a:endParaRPr lang="cs-CZ" b="1" dirty="0" smtClean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9905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Přerůstání husitství v revoluci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situace v Čechách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ostrý nesouhlas české šlechty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počátky přijímání podobojí </a:t>
            </a:r>
            <a:r>
              <a:rPr lang="cs-CZ" b="1" dirty="0" err="1" smtClean="0"/>
              <a:t>způsobou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lidoví kazatelé (Jan Želivský, Koranda)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chiliasmus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53190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Přerůstání husitství v revoluci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názvy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husité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kališníci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utrakvisté, (sub </a:t>
            </a:r>
            <a:r>
              <a:rPr lang="cs-CZ" b="1" dirty="0" err="1" smtClean="0"/>
              <a:t>utraque</a:t>
            </a:r>
            <a:r>
              <a:rPr lang="cs-CZ" b="1" dirty="0" smtClean="0"/>
              <a:t> </a:t>
            </a:r>
            <a:r>
              <a:rPr lang="cs-CZ" b="1" dirty="0" err="1" smtClean="0"/>
              <a:t>specie</a:t>
            </a:r>
            <a:r>
              <a:rPr lang="cs-CZ" b="1" dirty="0" smtClean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/>
          </a:p>
          <a:p>
            <a:r>
              <a:rPr lang="cs-CZ" b="1" dirty="0" smtClean="0"/>
              <a:t>symboly husitství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náboženský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vojenský</a:t>
            </a:r>
          </a:p>
          <a:p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77834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Selsko-plebejské hnutí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1. pražská defenestrace – 30. července 1419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Jan Želivský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Novoměstská radnice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11-15 obětí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umírá Václav IV.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84056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Selsko-plebejské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Založení Tábora 1420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odchod pražské chudiny pod vedením J. Žižky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bitva u Sudoměře 1420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založení Tábora u Sezimova Ústí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táborská komuna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2568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Selsko-plebejské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Vznik sekt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 Táboře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Matěj </a:t>
            </a:r>
            <a:r>
              <a:rPr lang="cs-CZ" b="1" dirty="0" err="1" smtClean="0"/>
              <a:t>Húska</a:t>
            </a:r>
            <a:r>
              <a:rPr lang="cs-CZ" b="1" dirty="0" smtClean="0"/>
              <a:t> a Petr </a:t>
            </a:r>
            <a:r>
              <a:rPr lang="cs-CZ" b="1" dirty="0" err="1" smtClean="0"/>
              <a:t>Kániš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err="1" smtClean="0"/>
              <a:t>pikarté</a:t>
            </a:r>
            <a:r>
              <a:rPr lang="cs-CZ" b="1" dirty="0" smtClean="0"/>
              <a:t>, adamité, naháči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1421 likvidace blouznivců</a:t>
            </a:r>
            <a:endParaRPr lang="cs-CZ" b="1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817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Selsko-plebejské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Česká společnost v době husitské</a:t>
            </a:r>
          </a:p>
          <a:p>
            <a:endParaRPr lang="cs-CZ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katolíci (max. 5%)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kališníci	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umírnění 	– Praha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střed</a:t>
            </a:r>
            <a:r>
              <a:rPr lang="cs-CZ" b="1" dirty="0"/>
              <a:t>	</a:t>
            </a:r>
            <a:r>
              <a:rPr lang="cs-CZ" b="1" dirty="0" smtClean="0"/>
              <a:t>	– Hradec Králové, </a:t>
            </a:r>
            <a:r>
              <a:rPr lang="cs-CZ" b="1" dirty="0" err="1" smtClean="0"/>
              <a:t>orebité</a:t>
            </a:r>
            <a:r>
              <a:rPr lang="cs-CZ" b="1" dirty="0" smtClean="0"/>
              <a:t>, sirotci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radikálové 	– Tábor, táborité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cs-CZ" b="1" dirty="0" smtClean="0"/>
              <a:t>extrémní sekty	- Tábor, naháči, adamité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2617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Naše země v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Periodizace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Doba husitská				do 1436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Doba pohusitská			1436–1458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Doba poděbradská			1458–1471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Doba jagellonská			1471–1526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39642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Selsko-plebejské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1. kruciáta 1420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 čele Zikmund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dobyl Hradčany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korunovace, odvezl korunovační klenoty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bitva na Vítkově – 14. 7. 1420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2119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Selsko-plebejské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4 pražské artikuly 1420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minimální program husitů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 Praze v době 1. kruciáty</a:t>
            </a:r>
          </a:p>
          <a:p>
            <a:pPr marL="457200" lvl="1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přijímání podobojí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trestání smrtelných hříchů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svobodný výklad Bible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zbavit církev světské moci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6979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Selsko-plebejské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Čáslavský sněm 1421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zemský sněm</a:t>
            </a:r>
            <a:r>
              <a:rPr lang="cs-CZ" b="1" dirty="0" smtClean="0">
                <a:sym typeface="Wingdings 3"/>
              </a:rPr>
              <a:t>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Zikmund sesazen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4 pražské artikuly zemským zákonem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ustanovení zemské vlády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20 členů – 5 pánů, 5 rytířů, 10 zástupců měst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2100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Husitské války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Husitská armáda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ofenzíva – defenzíva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i</a:t>
            </a:r>
            <a:r>
              <a:rPr lang="cs-CZ" dirty="0" smtClean="0"/>
              <a:t>ndividualismus – kolektivismus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vozová hradba, dělostřelectvo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Žižkův vojenský řád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zbraně – sudlice, řemdih, cepy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polní obce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659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Husitské války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</a:t>
            </a:r>
            <a:r>
              <a:rPr lang="cs-CZ" b="1" dirty="0" smtClean="0"/>
              <a:t>ozpory mezi husity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Želivského diktatura v Praze – 1421–1422, popraven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odchod Žižky z Tábora do Hradce 1423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bitva u Malešova 1424 – radikální a umírnění husité, občanská válka, vítězí Žižka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smrt Žižky u Přibyslavi 1424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0406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Husitské války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Manifesty a rejsy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manifesty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spanilé jízdy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husité na Baltu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Jan Čapek ze Sán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873612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Husitské války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Kruciáty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2. křížová výprava – 1421, bitva u Německého     Brodu 1422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3. křížová výprava – 1426, bitva u Ústí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4. křížová výprava – 1427, bitva u Tachova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5. křížová výprava – 1431, bitva u Domažlic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806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Jednání s církví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Chebský soudce 1432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předběžná jednání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dohoda o čem se bude jednat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pozvání na basilejský koncil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soudce – bible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2083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Jednání s církví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</a:t>
            </a:r>
            <a:r>
              <a:rPr lang="cs-CZ" b="1" dirty="0" smtClean="0"/>
              <a:t>asilejský koncil 1433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4 artikuly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zdržovací taktika církve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přenesení jednání do Čech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938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Jednání s církví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</a:t>
            </a:r>
            <a:r>
              <a:rPr lang="cs-CZ" b="1" dirty="0" smtClean="0"/>
              <a:t>itva u Lipan 30. května 1434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panská jednota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táborité a sirotci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likvidace  polních obcí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smrt Prokopa Holého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93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Naše země v 15.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cs-CZ" b="1" dirty="0" smtClean="0"/>
              <a:t>Přehled panovníků a dynastií: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Václav IV.			1378–1419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Zikmund Lucemburský	1436–1437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Albrecht Rakouský		1438–1439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Ladislav Pohrobek		1453–1457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Jiří z Poděbrad		1458–1471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Vladislav Jagellonský	1471–1516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Ludvík Jagellonský		1516–1526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52982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Jednání s církví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</a:t>
            </a:r>
            <a:r>
              <a:rPr lang="cs-CZ" b="1" dirty="0" smtClean="0"/>
              <a:t>asilejská kompaktáta 1436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vyhlášena v Jihlavě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při nástupu Zikmunda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dohoda husitů s církví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povoleno přijímání podobojí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904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Období bezvládí a krátkých vlád</a:t>
            </a:r>
            <a:br>
              <a:rPr lang="cs-CZ" b="1" dirty="0" smtClean="0"/>
            </a:br>
            <a:r>
              <a:rPr lang="cs-CZ" b="1" dirty="0" smtClean="0"/>
              <a:t>Období pohusitské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>
                <a:solidFill>
                  <a:schemeClr val="tx1"/>
                </a:solidFill>
              </a:rPr>
              <a:t>1436–1458</a:t>
            </a:r>
            <a:endParaRPr lang="cs-CZ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13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Charakteristika a periodizace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1436 		basilejská kompaktáta</a:t>
            </a:r>
          </a:p>
          <a:p>
            <a:r>
              <a:rPr lang="cs-CZ" dirty="0" smtClean="0"/>
              <a:t>1436–1437	Zikmund Lucemburský</a:t>
            </a:r>
          </a:p>
          <a:p>
            <a:r>
              <a:rPr lang="cs-CZ" dirty="0" smtClean="0"/>
              <a:t>1438–1439	Albrecht Habsburský</a:t>
            </a:r>
          </a:p>
          <a:p>
            <a:r>
              <a:rPr lang="cs-CZ" dirty="0" smtClean="0"/>
              <a:t>1453–1457	Ladislav Pohrobek</a:t>
            </a:r>
          </a:p>
          <a:p>
            <a:r>
              <a:rPr lang="cs-CZ" b="1" dirty="0" smtClean="0"/>
              <a:t>1458		nástup Jiřího z Poděbrad</a:t>
            </a:r>
          </a:p>
          <a:p>
            <a:r>
              <a:rPr lang="cs-CZ" dirty="0" smtClean="0"/>
              <a:t>zbytek období vyplňuje </a:t>
            </a:r>
            <a:r>
              <a:rPr lang="cs-CZ" b="1" dirty="0" smtClean="0"/>
              <a:t>bezvládí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9322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Zikmund Lucemburský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král a císař německý, král </a:t>
            </a:r>
            <a:r>
              <a:rPr lang="cs-CZ" dirty="0" smtClean="0"/>
              <a:t>uherský</a:t>
            </a:r>
          </a:p>
          <a:p>
            <a:r>
              <a:rPr lang="cs-CZ" dirty="0" smtClean="0"/>
              <a:t>král </a:t>
            </a:r>
            <a:r>
              <a:rPr lang="cs-CZ" dirty="0"/>
              <a:t>český od </a:t>
            </a:r>
            <a:r>
              <a:rPr lang="cs-CZ" dirty="0" smtClean="0"/>
              <a:t>1436</a:t>
            </a:r>
          </a:p>
          <a:p>
            <a:r>
              <a:rPr lang="cs-CZ" dirty="0" smtClean="0"/>
              <a:t>po vyhlášení kompaktát</a:t>
            </a:r>
          </a:p>
          <a:p>
            <a:r>
              <a:rPr lang="cs-CZ" dirty="0" smtClean="0"/>
              <a:t>Jan Roháč z Dubé – Sion – 1437 popraven</a:t>
            </a:r>
          </a:p>
          <a:p>
            <a:r>
              <a:rPr lang="cs-CZ" dirty="0" smtClean="0"/>
              <a:t>dcera Alžběta</a:t>
            </a:r>
          </a:p>
          <a:p>
            <a:r>
              <a:rPr lang="cs-CZ" dirty="0" smtClean="0"/>
              <a:t>nástupnická krize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344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Albrecht Rakouský/Habsburský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zeť Zikmunda Lucemburského</a:t>
            </a:r>
          </a:p>
          <a:p>
            <a:r>
              <a:rPr lang="cs-CZ" dirty="0" smtClean="0"/>
              <a:t>manžel Alžběty, katolík</a:t>
            </a:r>
          </a:p>
          <a:p>
            <a:r>
              <a:rPr lang="cs-CZ" dirty="0" smtClean="0"/>
              <a:t>panoval v rakouských zemích</a:t>
            </a:r>
          </a:p>
          <a:p>
            <a:r>
              <a:rPr lang="cs-CZ" dirty="0" smtClean="0"/>
              <a:t>králem německým, uherským a českým</a:t>
            </a:r>
          </a:p>
          <a:p>
            <a:r>
              <a:rPr lang="cs-CZ" dirty="0" smtClean="0"/>
              <a:t>výprava proti Turkům na Balkáně</a:t>
            </a:r>
          </a:p>
          <a:p>
            <a:r>
              <a:rPr lang="cs-CZ" dirty="0" smtClean="0"/>
              <a:t>náhle zemřel</a:t>
            </a:r>
          </a:p>
          <a:p>
            <a:r>
              <a:rPr lang="cs-CZ" dirty="0" smtClean="0"/>
              <a:t>Alžběta těhotná</a:t>
            </a:r>
          </a:p>
          <a:p>
            <a:r>
              <a:rPr lang="cs-CZ" dirty="0" smtClean="0"/>
              <a:t>nástupnická krize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287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Období bezvládí 1439–1453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1440 – list mírný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zletilost Ladislava </a:t>
            </a:r>
            <a:r>
              <a:rPr lang="cs-CZ" dirty="0" smtClean="0"/>
              <a:t>Pohrobka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err="1" smtClean="0"/>
              <a:t>landfrýdy</a:t>
            </a:r>
            <a:r>
              <a:rPr lang="cs-CZ" dirty="0" smtClean="0"/>
              <a:t> a hejtmani</a:t>
            </a:r>
          </a:p>
          <a:p>
            <a:r>
              <a:rPr lang="cs-CZ" b="1" dirty="0" smtClean="0"/>
              <a:t>poděbradská jednota – Jiří z Poděbrad</a:t>
            </a:r>
          </a:p>
          <a:p>
            <a:r>
              <a:rPr lang="cs-CZ" b="1" dirty="0" smtClean="0"/>
              <a:t>strakonická jednota – Oldřich z Rožmberka</a:t>
            </a:r>
          </a:p>
          <a:p>
            <a:r>
              <a:rPr lang="cs-CZ" b="1" dirty="0" smtClean="0"/>
              <a:t>1448 – Jiří ovládl Prahu, zemským správcem</a:t>
            </a:r>
          </a:p>
          <a:p>
            <a:r>
              <a:rPr lang="cs-CZ" dirty="0" smtClean="0"/>
              <a:t>správcem Uher – Jan </a:t>
            </a:r>
            <a:r>
              <a:rPr lang="cs-CZ" dirty="0" err="1" smtClean="0"/>
              <a:t>Hunyady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71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Ladislav Pohrobek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Posthumus</a:t>
            </a:r>
            <a:endParaRPr lang="cs-CZ" dirty="0" smtClean="0"/>
          </a:p>
          <a:p>
            <a:r>
              <a:rPr lang="cs-CZ" dirty="0" smtClean="0"/>
              <a:t>král český a uherský</a:t>
            </a:r>
          </a:p>
          <a:p>
            <a:r>
              <a:rPr lang="cs-CZ" dirty="0" smtClean="0"/>
              <a:t>záhadná smrt v Praze 1457</a:t>
            </a:r>
          </a:p>
          <a:p>
            <a:r>
              <a:rPr lang="cs-CZ" dirty="0" smtClean="0"/>
              <a:t>Jiří z Poděbrad označen za královraha</a:t>
            </a:r>
          </a:p>
          <a:p>
            <a:r>
              <a:rPr lang="cs-CZ" dirty="0" smtClean="0"/>
              <a:t>leukémie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364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Poděbradská éra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>
                <a:solidFill>
                  <a:schemeClr val="tx1"/>
                </a:solidFill>
              </a:rPr>
              <a:t>1458–1471</a:t>
            </a:r>
            <a:endParaRPr lang="cs-CZ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06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Jiří z Poděbrad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r>
              <a:rPr lang="cs-CZ" b="1" dirty="0" smtClean="0"/>
              <a:t>medailonek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smtClean="0"/>
              <a:t>král snopek, došek, husitský král, konvertoval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smtClean="0"/>
              <a:t>2krát ženat </a:t>
            </a:r>
            <a:r>
              <a:rPr lang="cs-CZ" sz="2400" dirty="0" smtClean="0"/>
              <a:t>–</a:t>
            </a:r>
            <a:r>
              <a:rPr lang="cs-CZ" sz="2600" dirty="0" smtClean="0"/>
              <a:t> Kunhuta ze Šternberka, Johana z </a:t>
            </a:r>
            <a:r>
              <a:rPr lang="cs-CZ" sz="2600" dirty="0" err="1" smtClean="0"/>
              <a:t>Rožmitálu</a:t>
            </a:r>
            <a:endParaRPr lang="cs-CZ" sz="2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smtClean="0"/>
              <a:t>nepřátelé: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 smtClean="0"/>
              <a:t>česká katolická šlechta (Rožmberkové a Šternberkové) – zelenohorská jednota, Zdeněk ze Šternberka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 smtClean="0"/>
              <a:t>papežové Pius II. a Pavel II.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2200" dirty="0" smtClean="0"/>
              <a:t>Matyáš Korvín – uherský král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err="1" smtClean="0"/>
              <a:t>podporavatelé</a:t>
            </a:r>
            <a:r>
              <a:rPr lang="cs-CZ" sz="2600" dirty="0"/>
              <a:t> </a:t>
            </a:r>
            <a:r>
              <a:rPr lang="cs-CZ" sz="2400" dirty="0"/>
              <a:t>–</a:t>
            </a:r>
            <a:r>
              <a:rPr lang="cs-CZ" sz="2600" dirty="0" smtClean="0"/>
              <a:t> Lev z </a:t>
            </a:r>
            <a:r>
              <a:rPr lang="cs-CZ" sz="2600" dirty="0" err="1" smtClean="0"/>
              <a:t>Rožmitálu</a:t>
            </a:r>
            <a:endParaRPr lang="cs-CZ" sz="2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600" dirty="0" smtClean="0"/>
              <a:t>obezita, vodnatelnost</a:t>
            </a:r>
            <a:r>
              <a:rPr lang="cs-CZ" sz="2600" smtClean="0"/>
              <a:t>, žlučové kameny</a:t>
            </a:r>
            <a:endParaRPr lang="cs-CZ" sz="26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422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cs-CZ" b="1" dirty="0"/>
              <a:t>Jiří z Poděbrad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náboženská situace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1457 – Jednota bratrská, Petr Chelčický, Kunvald, pacifismus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1462 – Pius II. zrušil kompaktáta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vyhlášena klatba a </a:t>
            </a:r>
            <a:r>
              <a:rPr lang="cs-CZ" b="1" dirty="0" err="1" smtClean="0"/>
              <a:t>kruciata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1466 – sesazen papežem z trůnu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41964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b="1" dirty="0" smtClean="0"/>
              <a:t>DOBA HUSITSKÁ</a:t>
            </a:r>
            <a:endParaRPr lang="cs-CZ" sz="6000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>
                <a:solidFill>
                  <a:schemeClr val="tx1"/>
                </a:solidFill>
              </a:rPr>
              <a:t>Do roku 1436</a:t>
            </a:r>
            <a:endParaRPr lang="cs-CZ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40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Jiří z Poděbrad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domácí opozice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katolíci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1465 – vznik zelenohorské jednoty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 čele Zdeněk Konopišťský ze Šternberka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občanská válka s králem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520398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Jiří z Poděbrad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multilaterální spolek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středověké společenství evropských států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1462 – Antonio </a:t>
            </a:r>
            <a:r>
              <a:rPr lang="cs-CZ" b="1" dirty="0" err="1" smtClean="0"/>
              <a:t>Marini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1465 – mírové poselstvo, Lev z </a:t>
            </a:r>
            <a:r>
              <a:rPr lang="cs-CZ" b="1" dirty="0" err="1" smtClean="0"/>
              <a:t>Rožmitálu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Václav Šašek z </a:t>
            </a:r>
            <a:r>
              <a:rPr lang="cs-CZ" b="1" dirty="0" err="1" smtClean="0"/>
              <a:t>Bířkova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Alois Jirásek – Z Čech až na konec světa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639565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Jiří z Poděbrad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křížová výprava proti Jiříkovi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1468 – Matyáš Korvín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1469 – bitva u Doubravky/Vilémova, zajetí Matyáše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1469 – jednání v Olomouci, Matyáš zvolen českým králem, ovládl vedlejší země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313757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Jiří z Poděbrad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1471 – umírá Jiří z Poděbrad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nástupnická krize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Jednání s Jagellonci v Polsku</a:t>
            </a:r>
          </a:p>
          <a:p>
            <a:r>
              <a:rPr lang="cs-CZ" b="1" dirty="0" smtClean="0"/>
              <a:t>doba jeho vlády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období hospodářské prosperity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obnova země po husitských válkách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období </a:t>
            </a:r>
            <a:r>
              <a:rPr lang="cs-CZ" dirty="0" err="1" smtClean="0"/>
              <a:t>dvojvěří</a:t>
            </a:r>
            <a:endParaRPr lang="cs-CZ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554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Jagellonská éra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>
                <a:solidFill>
                  <a:schemeClr val="tx1"/>
                </a:solidFill>
              </a:rPr>
              <a:t>1471–1526</a:t>
            </a:r>
            <a:endParaRPr lang="cs-CZ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86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Vladislav Jagellonský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1471–1516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nejstarší syn polského krále Kazimíra IV.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král český a od roku 1490 i uherský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miloval umění, neprůbojný, král bene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doba míru – rozkvět kultury a hospodářství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2439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rodina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3krát ženat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 první manželkou se nikdy nesetkal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druhá žena – Beatrice Neapolská – vdova po Korvínovi – bezdětní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třetí žena – Anna z </a:t>
            </a:r>
            <a:r>
              <a:rPr lang="cs-CZ" b="1" dirty="0" err="1" smtClean="0"/>
              <a:t>Foix</a:t>
            </a:r>
            <a:r>
              <a:rPr lang="cs-CZ" b="1" dirty="0" smtClean="0"/>
              <a:t> – dvě děti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Anna a Ludvík </a:t>
            </a:r>
            <a:r>
              <a:rPr lang="cs-CZ" b="1" dirty="0"/>
              <a:t>–</a:t>
            </a:r>
            <a:r>
              <a:rPr lang="cs-CZ" b="1" dirty="0" smtClean="0"/>
              <a:t> sňatky s Habsburky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8061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spory s Matyášem a vznik personální unie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Vladislav ovládal jen Čechy, zbytek země Matyáš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1479 – olomoucká dohoda – status quo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1490 – umírá Matyáš Korvín bez dědiců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1490 – Vladislav uherským králem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1593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náboženské poměry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král katolík, ale uznal </a:t>
            </a:r>
            <a:r>
              <a:rPr lang="cs-CZ" b="1" dirty="0" err="1" smtClean="0"/>
              <a:t>dvojvěří</a:t>
            </a:r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aktivizace katolíků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 Praze ovládli všechny radnice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1483 – 2. pražská defenestrace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1485 – kutnohorská dohoda – potvrzení </a:t>
            </a:r>
            <a:r>
              <a:rPr lang="cs-CZ" b="1" dirty="0" err="1" smtClean="0"/>
              <a:t>dvojvěří</a:t>
            </a:r>
            <a:r>
              <a:rPr lang="cs-CZ" b="1" dirty="0" smtClean="0"/>
              <a:t>, náboženský smír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6169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kultura – jagellonská gotika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pozdní gotika - vladislavská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usychající fiála, </a:t>
            </a:r>
            <a:r>
              <a:rPr lang="cs-CZ" b="1" dirty="0" err="1" smtClean="0"/>
              <a:t>přetínavý</a:t>
            </a:r>
            <a:r>
              <a:rPr lang="cs-CZ" b="1" dirty="0" smtClean="0"/>
              <a:t> motiv v kružbě, kroužená a diamantová klenba, motiv sukulentů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Benedikt Rejd/</a:t>
            </a:r>
            <a:r>
              <a:rPr lang="cs-CZ" b="1" dirty="0" err="1" smtClean="0"/>
              <a:t>Ried</a:t>
            </a:r>
            <a:r>
              <a:rPr lang="cs-CZ" b="1" dirty="0" smtClean="0"/>
              <a:t> – Vladislavský sál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Matěj Rejsek z Prostějova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4207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Doba husitská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Periodizace husitství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Počátky husitství			   do roku 1402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Přerůstání husitství v revoluci	   1402–1419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Selsko-plebejské hnutí		   1419–1421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Husitské války			   1421–1431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Jednání husitů s církví		   1431–1436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34985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šlechtický velkostatek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nedostatek pracovních sil po husitských válkách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snížení příjmů šlechty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1. nevolnictví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šlechtické podnikání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pivovarnictví, zpracování dřeva, rybníkářství a chov ryb, chov ovcí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Jakub </a:t>
            </a:r>
            <a:r>
              <a:rPr lang="cs-CZ" b="1" dirty="0" err="1" smtClean="0"/>
              <a:t>Krčín</a:t>
            </a:r>
            <a:r>
              <a:rPr lang="cs-CZ" b="1" dirty="0" smtClean="0"/>
              <a:t> z </a:t>
            </a:r>
            <a:r>
              <a:rPr lang="cs-CZ" b="1" dirty="0" err="1" smtClean="0"/>
              <a:t>Jelčan</a:t>
            </a:r>
            <a:r>
              <a:rPr lang="cs-CZ" b="1" dirty="0" smtClean="0"/>
              <a:t>, Štěpánek Netolický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5658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válka stavů</a:t>
            </a:r>
          </a:p>
          <a:p>
            <a:endParaRPr lang="cs-CZ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stavy – vyšší šlechta, nižší šlechta, měšťané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příčiny: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ekonomické podnikání šlechty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politický růst moci měst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šlechta konkuruje městům v hospodářství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města konkurují šlechtě v politice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85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Vladislav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Vladislavské zřízení zemské 1500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1. sepsaný zákoník, středověká ústava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proti městům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hospodářsky ztratila monopol na podnikání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politicky vyloučena ze zemského sněmu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válka stavů</a:t>
            </a:r>
            <a:r>
              <a:rPr lang="cs-CZ" b="1" dirty="0" smtClean="0">
                <a:sym typeface="Wingdings 3"/>
              </a:rPr>
              <a:t></a:t>
            </a:r>
            <a:endParaRPr lang="cs-CZ" b="1" dirty="0" smtClean="0"/>
          </a:p>
          <a:p>
            <a:r>
              <a:rPr lang="cs-CZ" b="1" dirty="0" smtClean="0"/>
              <a:t>1517 – svatováclavská smlouva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města návrat na sněm, vítězství šlechty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541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Ludvík Jagellonský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1516–1526</a:t>
            </a:r>
          </a:p>
          <a:p>
            <a:r>
              <a:rPr lang="cs-CZ" b="1" dirty="0" smtClean="0"/>
              <a:t>král český a uherský</a:t>
            </a:r>
          </a:p>
          <a:p>
            <a:endParaRPr lang="cs-CZ" b="1" dirty="0" smtClean="0"/>
          </a:p>
          <a:p>
            <a:r>
              <a:rPr lang="cs-CZ" b="1" dirty="0" smtClean="0"/>
              <a:t>1526 – bitva u Moháče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proti Turkům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smrt Ludvíka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vymření české větve Jagellonců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nástup Habsburků</a:t>
            </a:r>
          </a:p>
        </p:txBody>
      </p:sp>
    </p:spTree>
    <p:extLst>
      <p:ext uri="{BB962C8B-B14F-4D97-AF65-F5344CB8AC3E}">
        <p14:creationId xmlns:p14="http://schemas.microsoft.com/office/powerpoint/2010/main" val="31344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Ludvík Jagellonský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rozpad Uher po bitvě u Moháče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budínský pašalík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svobodné Uhry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Ferdinand Habsburský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b="1" dirty="0" smtClean="0"/>
              <a:t>Jan </a:t>
            </a:r>
            <a:r>
              <a:rPr lang="cs-CZ" b="1" dirty="0" err="1" smtClean="0"/>
              <a:t>Zápolský</a:t>
            </a:r>
            <a:r>
              <a:rPr lang="cs-CZ" b="1" dirty="0" smtClean="0"/>
              <a:t> (sedmihradský vévoda)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5278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Počátky husitství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Husitství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česká reformace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Mistr Jan Hus, Jan Žižka z Trocnova</a:t>
            </a:r>
          </a:p>
          <a:p>
            <a:r>
              <a:rPr lang="cs-CZ" b="1" dirty="0" smtClean="0"/>
              <a:t>názvy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husité – kališníci – utrakvisté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sub </a:t>
            </a:r>
            <a:r>
              <a:rPr lang="cs-CZ" b="1" dirty="0" err="1" smtClean="0"/>
              <a:t>utraque</a:t>
            </a:r>
            <a:r>
              <a:rPr lang="cs-CZ" b="1" dirty="0" smtClean="0"/>
              <a:t> </a:t>
            </a:r>
            <a:r>
              <a:rPr lang="cs-CZ" b="1" dirty="0" err="1" smtClean="0"/>
              <a:t>specie</a:t>
            </a:r>
            <a:endParaRPr lang="cs-CZ" b="1" dirty="0" smtClean="0"/>
          </a:p>
          <a:p>
            <a:r>
              <a:rPr lang="cs-CZ" b="1" dirty="0" smtClean="0"/>
              <a:t>symboly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náboženský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 smtClean="0"/>
              <a:t>vojenský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77621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Počátky husitství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Husovi předchůdci = karatelé církve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Konrád </a:t>
            </a:r>
            <a:r>
              <a:rPr lang="cs-CZ" sz="3200" b="1" dirty="0" err="1" smtClean="0"/>
              <a:t>Waldhauser</a:t>
            </a:r>
            <a:endParaRPr lang="cs-CZ" sz="32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Jan Milíč z Kroměříže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Matěj z Janova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Tomáš Štítný ze Štítného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John </a:t>
            </a:r>
            <a:r>
              <a:rPr lang="cs-CZ" sz="3200" b="1" dirty="0" err="1" smtClean="0"/>
              <a:t>Wickleff</a:t>
            </a:r>
            <a:r>
              <a:rPr lang="cs-CZ" sz="3200" b="1" dirty="0" smtClean="0"/>
              <a:t> (Jan Viklef)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26686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Počátky husitství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Krize církve a společnosti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krize politická – papežské schizma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krize finanční – svatokupectví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krize morální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7060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Počátky husitství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Mistr Jan Hus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Husinec u Prachatic, kolem roku 1370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poddanská rodina, škola v Prachaticích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univerzita v Praze, kolébka kritiky církve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err="1" smtClean="0"/>
              <a:t>studim</a:t>
            </a:r>
            <a:r>
              <a:rPr lang="cs-CZ" sz="3200" b="1" dirty="0" smtClean="0"/>
              <a:t> spisů Jana Viklefa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/>
              <a:t>1</a:t>
            </a:r>
            <a:r>
              <a:rPr lang="cs-CZ" sz="3200" b="1" dirty="0" smtClean="0">
                <a:sym typeface="Wingdings 2"/>
              </a:rPr>
              <a:t>děkanem, 2rektorem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3200" b="1" dirty="0" smtClean="0">
                <a:sym typeface="Wingdings 2"/>
              </a:rPr>
              <a:t>1400 vysvěcen na kněze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23497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1374</Words>
  <Application>Microsoft Office PowerPoint</Application>
  <PresentationFormat>Předvádění na obrazovce (4:3)</PresentationFormat>
  <Paragraphs>381</Paragraphs>
  <Slides>54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54</vt:i4>
      </vt:variant>
    </vt:vector>
  </HeadingPairs>
  <TitlesOfParts>
    <vt:vector size="60" baseType="lpstr">
      <vt:lpstr>Arial</vt:lpstr>
      <vt:lpstr>Calibri</vt:lpstr>
      <vt:lpstr>Wingdings</vt:lpstr>
      <vt:lpstr>Wingdings 2</vt:lpstr>
      <vt:lpstr>Wingdings 3</vt:lpstr>
      <vt:lpstr>Motiv systému Office</vt:lpstr>
      <vt:lpstr>NAŠE ZEMĚ  V 15. STOLETÍ</vt:lpstr>
      <vt:lpstr>Naše země v 15. století</vt:lpstr>
      <vt:lpstr>Naše země v 15. století</vt:lpstr>
      <vt:lpstr>DOBA HUSITSKÁ</vt:lpstr>
      <vt:lpstr>Doba husitská</vt:lpstr>
      <vt:lpstr>Počátky husitství</vt:lpstr>
      <vt:lpstr>Počátky husitství</vt:lpstr>
      <vt:lpstr>Počátky husitství</vt:lpstr>
      <vt:lpstr>Počátky husitství</vt:lpstr>
      <vt:lpstr>Přerůstání husitství v revoluci</vt:lpstr>
      <vt:lpstr>Přerůstání husitství v revoluci</vt:lpstr>
      <vt:lpstr>Přerůstání husitství v revoluci</vt:lpstr>
      <vt:lpstr>Přerůstání husitství v revoluci</vt:lpstr>
      <vt:lpstr>Přerůstání husitství v revoluci</vt:lpstr>
      <vt:lpstr>Přerůstání husitství v revoluci</vt:lpstr>
      <vt:lpstr>Selsko-plebejské hnutí</vt:lpstr>
      <vt:lpstr>Selsko-plebejské hnutí</vt:lpstr>
      <vt:lpstr>Selsko-plebejské hnutí</vt:lpstr>
      <vt:lpstr>Selsko-plebejské hnutí</vt:lpstr>
      <vt:lpstr>Selsko-plebejské hnutí</vt:lpstr>
      <vt:lpstr>Selsko-plebejské hnutí</vt:lpstr>
      <vt:lpstr>Selsko-plebejské hnutí</vt:lpstr>
      <vt:lpstr>Husitské války</vt:lpstr>
      <vt:lpstr>Husitské války</vt:lpstr>
      <vt:lpstr>Husitské války</vt:lpstr>
      <vt:lpstr>Husitské války</vt:lpstr>
      <vt:lpstr>Jednání s církví</vt:lpstr>
      <vt:lpstr>Jednání s církví</vt:lpstr>
      <vt:lpstr>Jednání s církví</vt:lpstr>
      <vt:lpstr>Jednání s církví</vt:lpstr>
      <vt:lpstr>Období bezvládí a krátkých vlád Období pohusitské</vt:lpstr>
      <vt:lpstr>Charakteristika a periodizace</vt:lpstr>
      <vt:lpstr> Zikmund Lucemburský </vt:lpstr>
      <vt:lpstr>Albrecht Rakouský/Habsburský</vt:lpstr>
      <vt:lpstr>Období bezvládí 1439–1453</vt:lpstr>
      <vt:lpstr>Ladislav Pohrobek</vt:lpstr>
      <vt:lpstr>Poděbradská éra</vt:lpstr>
      <vt:lpstr>Jiří z Poděbrad</vt:lpstr>
      <vt:lpstr>Jiří z Poděbrad</vt:lpstr>
      <vt:lpstr>Jiří z Poděbrad</vt:lpstr>
      <vt:lpstr>Jiří z Poděbrad</vt:lpstr>
      <vt:lpstr>Jiří z Poděbrad</vt:lpstr>
      <vt:lpstr>Jiří z Poděbrad</vt:lpstr>
      <vt:lpstr>Jagellonská éra</vt:lpstr>
      <vt:lpstr>Vladislav Jagellonský</vt:lpstr>
      <vt:lpstr>Vladislav Jagellonský</vt:lpstr>
      <vt:lpstr>Vladislav Jagellonský</vt:lpstr>
      <vt:lpstr>Vladislav Jagellonský</vt:lpstr>
      <vt:lpstr>Vladislav Jagellonský</vt:lpstr>
      <vt:lpstr>Vladislav Jagellonský</vt:lpstr>
      <vt:lpstr>Vladislav Jagellonský</vt:lpstr>
      <vt:lpstr>Vladislav Jagellonský</vt:lpstr>
      <vt:lpstr>Ludvík Jagellonský</vt:lpstr>
      <vt:lpstr>Ludvík Jagellonský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</dc:creator>
  <cp:lastModifiedBy>Krupičková Lenka</cp:lastModifiedBy>
  <cp:revision>30</cp:revision>
  <dcterms:created xsi:type="dcterms:W3CDTF">2018-05-24T20:52:03Z</dcterms:created>
  <dcterms:modified xsi:type="dcterms:W3CDTF">2019-05-29T10:33:13Z</dcterms:modified>
</cp:coreProperties>
</file>