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3" r:id="rId6"/>
    <p:sldId id="259" r:id="rId7"/>
    <p:sldId id="266" r:id="rId8"/>
    <p:sldId id="268" r:id="rId9"/>
    <p:sldId id="262" r:id="rId10"/>
    <p:sldId id="267" r:id="rId11"/>
    <p:sldId id="264" r:id="rId12"/>
    <p:sldId id="269" r:id="rId13"/>
    <p:sldId id="270" r:id="rId14"/>
    <p:sldId id="265" r:id="rId15"/>
    <p:sldId id="26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FF33"/>
    <a:srgbClr val="99FF66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80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6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27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8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3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43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96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46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09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78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67980-8477-4880-AA08-D24FC64762D3}" type="datetimeFigureOut">
              <a:rPr lang="cs-CZ" smtClean="0"/>
              <a:t>18.5.2020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F2239-7656-45A7-94B6-A94CFAE7A4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40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JYE4j0OL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levizeseznam.cz/video/vylety-do-minulosti/tragicky-den-svateho-rufa-smrt-dvou-ceskych-kralu-26-srpen-1278-a-1346-6395581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</a:rPr>
              <a:t>JAN LUCEMBURSKÝ</a:t>
            </a:r>
            <a:endParaRPr lang="cs-CZ" sz="6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1310–1346</a:t>
            </a:r>
          </a:p>
          <a:p>
            <a:r>
              <a:rPr lang="cs-CZ" sz="2000" b="1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cs-CZ" sz="2000" b="1" dirty="0" smtClean="0">
                <a:solidFill>
                  <a:schemeClr val="tx1"/>
                </a:solidFill>
                <a:hlinkClick r:id="rId2"/>
              </a:rPr>
              <a:t>www.youtube.com/watch?v=ETJYE4j0OLQ</a:t>
            </a:r>
            <a:endParaRPr lang="cs-CZ" sz="2000" b="1" dirty="0" smtClean="0">
              <a:solidFill>
                <a:schemeClr val="tx1"/>
              </a:solidFill>
            </a:endParaRPr>
          </a:p>
          <a:p>
            <a:endParaRPr lang="cs-CZ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3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1989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955314" cy="6275334"/>
          </a:xfrm>
          <a:prstGeom prst="rect">
            <a:avLst/>
          </a:prstGeom>
          <a:ln w="1270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5624949" y="476672"/>
            <a:ext cx="3373296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Svatá říše římská</a:t>
            </a:r>
          </a:p>
          <a:p>
            <a:r>
              <a:rPr lang="cs-CZ" sz="2800" b="1" dirty="0" smtClean="0">
                <a:solidFill>
                  <a:schemeClr val="bg1"/>
                </a:solidFill>
              </a:rPr>
              <a:t>za vlády Jindřicha VII.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624949" y="2142477"/>
            <a:ext cx="576064" cy="369332"/>
          </a:xfrm>
          <a:prstGeom prst="rect">
            <a:avLst/>
          </a:prstGeom>
          <a:solidFill>
            <a:srgbClr val="9933FF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624949" y="3148767"/>
            <a:ext cx="576064" cy="369332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624948" y="4106846"/>
            <a:ext cx="576065" cy="369332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88224" y="2142477"/>
            <a:ext cx="2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Lucemburkové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88224" y="3152146"/>
            <a:ext cx="1858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Habsburkové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4060679"/>
            <a:ext cx="217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Wittelsbachové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9873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7422"/>
            <a:ext cx="3679644" cy="4525963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1209" r="2626" b="3218"/>
          <a:stretch/>
        </p:blipFill>
        <p:spPr>
          <a:xfrm>
            <a:off x="611560" y="548680"/>
            <a:ext cx="3575713" cy="4544705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292621" y="5445221"/>
            <a:ext cx="4213589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Sňatek Marie Lucemburské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 Karla IV. Krásného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4008" y="5445223"/>
            <a:ext cx="4195316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Francouzský král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Karel IV. Krásný 1322–1328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0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188640"/>
            <a:ext cx="8712968" cy="6534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40968"/>
            <a:ext cx="2918578" cy="3281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ovéPole 10"/>
          <p:cNvSpPr txBox="1"/>
          <p:nvPr/>
        </p:nvSpPr>
        <p:spPr>
          <a:xfrm>
            <a:off x="6300192" y="5589240"/>
            <a:ext cx="1530868" cy="5232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KRESČAK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6" y="404664"/>
            <a:ext cx="614731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Zástupný symbol pro obsah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411" r="4509" b="4122"/>
          <a:stretch/>
        </p:blipFill>
        <p:spPr>
          <a:xfrm>
            <a:off x="330314" y="2369792"/>
            <a:ext cx="3430959" cy="3419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8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4499992" y="5274786"/>
            <a:ext cx="4078617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Smrt Jana Lucemburského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9657" y="6175468"/>
            <a:ext cx="84593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100" u="sng" dirty="0">
                <a:hlinkClick r:id="rId4"/>
              </a:rPr>
              <a:t>https://www.televizeseznam.cz/video/vylety-do-minulosti/tragicky-den-svateho-rufa-smrt-dvou-ceskych-kralu-26-srpen-1278-a-1346-63955816</a:t>
            </a:r>
            <a:endParaRPr lang="cs-CZ" sz="1100" dirty="0"/>
          </a:p>
          <a:p>
            <a:pPr algn="ctr"/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718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5704995" cy="4525963"/>
          </a:xfrm>
          <a:prstGeom prst="rect">
            <a:avLst/>
          </a:prstGeom>
          <a:ln w="190500" cap="sq">
            <a:solidFill>
              <a:srgbClr val="00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539551" y="5536476"/>
            <a:ext cx="3439981" cy="523220"/>
          </a:xfrm>
          <a:prstGeom prst="rect">
            <a:avLst/>
          </a:prstGeom>
          <a:solidFill>
            <a:srgbClr val="00CCFF"/>
          </a:solidFill>
          <a:ln>
            <a:solidFill>
              <a:srgbClr val="00CCFF"/>
            </a:solidFill>
          </a:ln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Bitva u Kresčaku 1346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00920"/>
            <a:ext cx="3901440" cy="261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12" y="620688"/>
            <a:ext cx="3121152" cy="2639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CC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801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25459"/>
            <a:ext cx="3923433" cy="52292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r="5309"/>
          <a:stretch/>
        </p:blipFill>
        <p:spPr>
          <a:xfrm>
            <a:off x="493285" y="2420888"/>
            <a:ext cx="4490113" cy="33909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ovéPole 7"/>
          <p:cNvSpPr txBox="1"/>
          <p:nvPr/>
        </p:nvSpPr>
        <p:spPr>
          <a:xfrm>
            <a:off x="2846259" y="260648"/>
            <a:ext cx="572118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Katedrála Notre-Dame v </a:t>
            </a:r>
            <a:r>
              <a:rPr lang="cs-CZ" sz="2800" b="1" dirty="0" err="1" smtClean="0">
                <a:solidFill>
                  <a:schemeClr val="bg1"/>
                </a:solidFill>
              </a:rPr>
              <a:t>Luxemburku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4199" y="980728"/>
            <a:ext cx="3281924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</a:rPr>
              <a:t>Náhrobek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Jana Lucemburského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40696"/>
            <a:ext cx="2182404" cy="49296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02" y="260648"/>
            <a:ext cx="2605737" cy="390860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65104"/>
            <a:ext cx="1774095" cy="21052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55" y="1628798"/>
            <a:ext cx="1908632" cy="484156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ovéPole 7"/>
          <p:cNvSpPr txBox="1"/>
          <p:nvPr/>
        </p:nvSpPr>
        <p:spPr>
          <a:xfrm>
            <a:off x="505898" y="260648"/>
            <a:ext cx="4854343" cy="954107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Jan Lucemburský</a:t>
            </a:r>
          </a:p>
          <a:p>
            <a:pPr algn="r"/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Eliška Přemyslovna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r="24849"/>
          <a:stretch/>
        </p:blipFill>
        <p:spPr>
          <a:xfrm>
            <a:off x="751682" y="692696"/>
            <a:ext cx="3411940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34" y="1052736"/>
            <a:ext cx="3705225" cy="2343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ovéPole 7"/>
          <p:cNvSpPr txBox="1"/>
          <p:nvPr/>
        </p:nvSpPr>
        <p:spPr>
          <a:xfrm>
            <a:off x="4814284" y="4224164"/>
            <a:ext cx="3281924" cy="13849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Sňatek 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Jana Lucemburského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 Elišky Přemyslovny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flipH="1">
            <a:off x="1043608" y="5561661"/>
            <a:ext cx="2995736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Katedrála ve </a:t>
            </a:r>
            <a:r>
              <a:rPr lang="cs-CZ" sz="2800" b="1" dirty="0" err="1" smtClean="0">
                <a:solidFill>
                  <a:schemeClr val="bg1"/>
                </a:solidFill>
              </a:rPr>
              <a:t>Špýru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7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859216" cy="79695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5731" r="9533" b="6177"/>
          <a:stretch/>
        </p:blipFill>
        <p:spPr>
          <a:xfrm>
            <a:off x="4646002" y="476672"/>
            <a:ext cx="2606722" cy="203744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6137" r="5842" b="10139"/>
          <a:stretch/>
        </p:blipFill>
        <p:spPr>
          <a:xfrm>
            <a:off x="601646" y="260648"/>
            <a:ext cx="3183225" cy="223678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/>
          <a:stretch/>
        </p:blipFill>
        <p:spPr>
          <a:xfrm>
            <a:off x="416080" y="4188949"/>
            <a:ext cx="3554358" cy="232357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640334" y="2774256"/>
            <a:ext cx="310585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Volba a korunovace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Jindřicha VII. - 1308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4"/>
          <a:stretch/>
        </p:blipFill>
        <p:spPr>
          <a:xfrm>
            <a:off x="5508104" y="3111214"/>
            <a:ext cx="2902862" cy="3320307"/>
          </a:xfrm>
          <a:prstGeom prst="ellipse">
            <a:avLst/>
          </a:prstGeom>
          <a:ln w="1905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ovéPole 8"/>
          <p:cNvSpPr txBox="1"/>
          <p:nvPr/>
        </p:nvSpPr>
        <p:spPr>
          <a:xfrm flipH="1">
            <a:off x="6732240" y="980728"/>
            <a:ext cx="2088233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1313 - smrt Jindřicha VII.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567320" y="3234842"/>
            <a:ext cx="1152128" cy="95410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Ludvík Bavor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6" r="24684"/>
          <a:stretch/>
        </p:blipFill>
        <p:spPr>
          <a:xfrm>
            <a:off x="5868144" y="369865"/>
            <a:ext cx="2613041" cy="5733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140"/>
            <a:ext cx="3024336" cy="5830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47864" y="577834"/>
            <a:ext cx="224753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Petr z </a:t>
            </a:r>
            <a:r>
              <a:rPr lang="cs-CZ" sz="2800" b="1" dirty="0" err="1" smtClean="0">
                <a:solidFill>
                  <a:schemeClr val="bg1"/>
                </a:solidFill>
              </a:rPr>
              <a:t>Aspeltu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14268" y="5157192"/>
            <a:ext cx="336226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chemeClr val="bg1"/>
                </a:solidFill>
              </a:rPr>
              <a:t>Balduin</a:t>
            </a:r>
            <a:r>
              <a:rPr lang="cs-CZ" sz="2800" b="1" dirty="0" smtClean="0">
                <a:solidFill>
                  <a:schemeClr val="bg1"/>
                </a:solidFill>
              </a:rPr>
              <a:t> Lucemburský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5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7122"/>
            <a:ext cx="3960440" cy="293938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0" y="351809"/>
            <a:ext cx="3694247" cy="300518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t="2720" r="7042" b="3140"/>
          <a:stretch/>
        </p:blipFill>
        <p:spPr>
          <a:xfrm>
            <a:off x="1093646" y="3789040"/>
            <a:ext cx="2591135" cy="2729946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ovéPole 6"/>
          <p:cNvSpPr txBox="1"/>
          <p:nvPr/>
        </p:nvSpPr>
        <p:spPr>
          <a:xfrm>
            <a:off x="4129922" y="3755318"/>
            <a:ext cx="4704749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Busty Jana Lucemburského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a Elišky Přemyslovny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v triforiu svatovítské katedrály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51626" y="5751153"/>
            <a:ext cx="3907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Pečeť Elišky Přemyslovny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8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r="11086" b="3516"/>
          <a:stretch/>
        </p:blipFill>
        <p:spPr>
          <a:xfrm>
            <a:off x="4373189" y="620688"/>
            <a:ext cx="2413845" cy="2408343"/>
          </a:xfrm>
          <a:prstGeom prst="ellipse">
            <a:avLst/>
          </a:prstGeom>
          <a:ln w="190500" cap="rnd">
            <a:solidFill>
              <a:schemeClr val="accent2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ovéPole 4"/>
          <p:cNvSpPr txBox="1"/>
          <p:nvPr/>
        </p:nvSpPr>
        <p:spPr>
          <a:xfrm>
            <a:off x="7085134" y="1052736"/>
            <a:ext cx="1513556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Pečeť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Jindřicha</a:t>
            </a:r>
          </a:p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z </a:t>
            </a:r>
            <a:r>
              <a:rPr lang="cs-CZ" sz="2800" b="1" dirty="0" err="1" smtClean="0">
                <a:solidFill>
                  <a:schemeClr val="bg1"/>
                </a:solidFill>
              </a:rPr>
              <a:t>Lipé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11004" r="16131" b="22147"/>
          <a:stretch/>
        </p:blipFill>
        <p:spPr>
          <a:xfrm>
            <a:off x="539552" y="332656"/>
            <a:ext cx="3528392" cy="4693582"/>
          </a:xfrm>
          <a:prstGeom prst="rect">
            <a:avLst/>
          </a:prstGeom>
          <a:ln w="1905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ovéPole 5"/>
          <p:cNvSpPr txBox="1"/>
          <p:nvPr/>
        </p:nvSpPr>
        <p:spPr>
          <a:xfrm>
            <a:off x="747713" y="5500693"/>
            <a:ext cx="311207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Beatrix Bourbonská</a:t>
            </a:r>
            <a:endParaRPr lang="cs-CZ" sz="2800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0" y="3420413"/>
            <a:ext cx="1917700" cy="26035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ovéPole 7"/>
          <p:cNvSpPr txBox="1"/>
          <p:nvPr/>
        </p:nvSpPr>
        <p:spPr>
          <a:xfrm>
            <a:off x="4499992" y="4005945"/>
            <a:ext cx="1872208" cy="13849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Erb Viléma Zajíce              z </a:t>
            </a:r>
            <a:r>
              <a:rPr lang="cs-CZ" sz="2800" b="1" dirty="0" err="1" smtClean="0">
                <a:solidFill>
                  <a:schemeClr val="bg1"/>
                </a:solidFill>
              </a:rPr>
              <a:t>Valdeka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4917" r="8944" b="5069"/>
          <a:stretch/>
        </p:blipFill>
        <p:spPr>
          <a:xfrm>
            <a:off x="683568" y="436318"/>
            <a:ext cx="2043992" cy="3229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1"/>
          <a:stretch/>
        </p:blipFill>
        <p:spPr>
          <a:xfrm>
            <a:off x="3203848" y="1484784"/>
            <a:ext cx="2559618" cy="3466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5758" r="10795"/>
          <a:stretch/>
        </p:blipFill>
        <p:spPr>
          <a:xfrm>
            <a:off x="6101416" y="436318"/>
            <a:ext cx="2407943" cy="36206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7" y="3789040"/>
            <a:ext cx="2188133" cy="269578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ovéPole 9"/>
          <p:cNvSpPr txBox="1"/>
          <p:nvPr/>
        </p:nvSpPr>
        <p:spPr>
          <a:xfrm>
            <a:off x="3779912" y="5517232"/>
            <a:ext cx="473777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Jan Jindřich a Markéta Pyskatá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7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420"/>
            <a:ext cx="5143500" cy="5467350"/>
          </a:xfrm>
          <a:prstGeom prst="rect">
            <a:avLst/>
          </a:prstGeom>
          <a:ln w="1905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300192" y="836712"/>
            <a:ext cx="143750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Chebsko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796136" y="1916832"/>
            <a:ext cx="5040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444208" y="1916832"/>
            <a:ext cx="237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Původní Chebsko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2851285"/>
            <a:ext cx="504056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444237" y="2805118"/>
            <a:ext cx="1981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Říšská zástava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484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118</Words>
  <Application>Microsoft Office PowerPoint</Application>
  <PresentationFormat>Předvádění na obrazovce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JAN LUCEMBURSKÝ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LUCEMBURSKÝ</dc:title>
  <dc:creator>Lenka</dc:creator>
  <cp:lastModifiedBy>Lenka</cp:lastModifiedBy>
  <cp:revision>20</cp:revision>
  <dcterms:created xsi:type="dcterms:W3CDTF">2015-04-07T14:08:14Z</dcterms:created>
  <dcterms:modified xsi:type="dcterms:W3CDTF">2020-05-18T08:41:33Z</dcterms:modified>
</cp:coreProperties>
</file>