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87" r:id="rId3"/>
    <p:sldId id="257" r:id="rId4"/>
    <p:sldId id="258" r:id="rId5"/>
    <p:sldId id="259" r:id="rId6"/>
    <p:sldId id="270" r:id="rId7"/>
    <p:sldId id="272" r:id="rId8"/>
    <p:sldId id="260" r:id="rId9"/>
    <p:sldId id="273" r:id="rId10"/>
    <p:sldId id="262" r:id="rId11"/>
    <p:sldId id="275" r:id="rId12"/>
    <p:sldId id="271" r:id="rId13"/>
    <p:sldId id="261" r:id="rId14"/>
    <p:sldId id="263" r:id="rId15"/>
    <p:sldId id="264" r:id="rId16"/>
    <p:sldId id="265" r:id="rId17"/>
    <p:sldId id="266" r:id="rId18"/>
    <p:sldId id="274" r:id="rId19"/>
    <p:sldId id="288" r:id="rId20"/>
    <p:sldId id="267" r:id="rId21"/>
    <p:sldId id="268" r:id="rId22"/>
    <p:sldId id="269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  <p:sldId id="284" r:id="rId32"/>
    <p:sldId id="285" r:id="rId33"/>
    <p:sldId id="289" r:id="rId34"/>
    <p:sldId id="286" r:id="rId35"/>
    <p:sldId id="290" r:id="rId36"/>
    <p:sldId id="292" r:id="rId37"/>
    <p:sldId id="291" r:id="rId38"/>
    <p:sldId id="293" r:id="rId39"/>
    <p:sldId id="294" r:id="rId40"/>
    <p:sldId id="295" r:id="rId41"/>
    <p:sldId id="307" r:id="rId42"/>
    <p:sldId id="296" r:id="rId43"/>
    <p:sldId id="299" r:id="rId44"/>
    <p:sldId id="297" r:id="rId45"/>
    <p:sldId id="298" r:id="rId46"/>
    <p:sldId id="300" r:id="rId47"/>
    <p:sldId id="301" r:id="rId48"/>
    <p:sldId id="302" r:id="rId49"/>
    <p:sldId id="303" r:id="rId50"/>
    <p:sldId id="305" r:id="rId51"/>
    <p:sldId id="304" r:id="rId52"/>
    <p:sldId id="306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7C5"/>
    <a:srgbClr val="E4C5AE"/>
    <a:srgbClr val="DFB99D"/>
    <a:srgbClr val="E1C251"/>
    <a:srgbClr val="336600"/>
    <a:srgbClr val="F5EDD7"/>
    <a:srgbClr val="FFFFCC"/>
    <a:srgbClr val="F8E9D4"/>
    <a:srgbClr val="FAC09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C85A2-9EDA-461F-AF4B-CD50BDECA73C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193F1-BAC2-479B-8E64-0E9805275B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23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193F1-BAC2-479B-8E64-0E9805275BF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36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BF17-DC28-4D2A-B4EF-4810673335BA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CEC-71CC-4D5B-91DA-BB4ED6104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29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BF17-DC28-4D2A-B4EF-4810673335BA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CEC-71CC-4D5B-91DA-BB4ED6104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77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BF17-DC28-4D2A-B4EF-4810673335BA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CEC-71CC-4D5B-91DA-BB4ED6104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BF17-DC28-4D2A-B4EF-4810673335BA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CEC-71CC-4D5B-91DA-BB4ED6104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17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BF17-DC28-4D2A-B4EF-4810673335BA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CEC-71CC-4D5B-91DA-BB4ED6104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46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BF17-DC28-4D2A-B4EF-4810673335BA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CEC-71CC-4D5B-91DA-BB4ED6104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42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BF17-DC28-4D2A-B4EF-4810673335BA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CEC-71CC-4D5B-91DA-BB4ED6104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11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BF17-DC28-4D2A-B4EF-4810673335BA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CEC-71CC-4D5B-91DA-BB4ED6104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78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BF17-DC28-4D2A-B4EF-4810673335BA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CEC-71CC-4D5B-91DA-BB4ED6104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99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BF17-DC28-4D2A-B4EF-4810673335BA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CEC-71CC-4D5B-91DA-BB4ED6104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23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BF17-DC28-4D2A-B4EF-4810673335BA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5CEC-71CC-4D5B-91DA-BB4ED6104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92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BF17-DC28-4D2A-B4EF-4810673335BA}" type="datetimeFigureOut">
              <a:rPr lang="cs-CZ" smtClean="0"/>
              <a:t>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C5CEC-71CC-4D5B-91DA-BB4ED61048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42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PERSONÁLNÍ UNIE VE STŘEDNÍ</a:t>
            </a:r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A SEVERNÍ EVROPĚ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Vrcholný a pozdní středověk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Přemyslovské soustátí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1300–1306</a:t>
            </a:r>
          </a:p>
          <a:p>
            <a:r>
              <a:rPr lang="cs-CZ" b="1" dirty="0" smtClean="0"/>
              <a:t>Přemyslovci ovládli celou střední Evropu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Václav II. </a:t>
            </a:r>
            <a:endParaRPr lang="cs-CZ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král český od roku 1278/81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král polský 1300–1305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Václav III. </a:t>
            </a:r>
            <a:endParaRPr lang="cs-CZ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král uherský od roku 1301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král český a polský 1305–1306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178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Přemyslovské soustátí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algn="just"/>
            <a:r>
              <a:rPr lang="cs-CZ" b="1" dirty="0" smtClean="0">
                <a:solidFill>
                  <a:schemeClr val="tx2"/>
                </a:solidFill>
              </a:rPr>
              <a:t>Nastala podobná situace ve středověké Evropě, kdy byl panovník a současně vazal mocnější než jeho lenní pán? </a:t>
            </a:r>
          </a:p>
          <a:p>
            <a:pPr algn="just"/>
            <a:endParaRPr lang="cs-CZ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200" b="1" dirty="0" smtClean="0">
                <a:solidFill>
                  <a:schemeClr val="tx2"/>
                </a:solidFill>
              </a:rPr>
              <a:t>Ano, například anglický král Jindřich II. </a:t>
            </a:r>
            <a:r>
              <a:rPr lang="cs-CZ" sz="3200" b="1" dirty="0" err="1" smtClean="0">
                <a:solidFill>
                  <a:schemeClr val="tx2"/>
                </a:solidFill>
              </a:rPr>
              <a:t>Plantagenet</a:t>
            </a:r>
            <a:r>
              <a:rPr lang="cs-CZ" sz="3200" b="1" dirty="0" smtClean="0">
                <a:solidFill>
                  <a:schemeClr val="tx2"/>
                </a:solidFill>
              </a:rPr>
              <a:t> a francouzský král Ludvík VII.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389" r="10206" b="6173"/>
          <a:stretch/>
        </p:blipFill>
        <p:spPr>
          <a:xfrm>
            <a:off x="179512" y="332656"/>
            <a:ext cx="5131558" cy="5449946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/>
          <a:stretch/>
        </p:blipFill>
        <p:spPr>
          <a:xfrm>
            <a:off x="5652120" y="676829"/>
            <a:ext cx="3282724" cy="5589209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691680" y="5953215"/>
            <a:ext cx="3689600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Václav II. a Václav III.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 Pobaltí ve 13. století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žily zde poslední pohanské kmeny v Evropě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ugrofinské kmeny </a:t>
            </a:r>
            <a:r>
              <a:rPr lang="cs-CZ" dirty="0" smtClean="0"/>
              <a:t>– dnes Estonci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baltské kmeny </a:t>
            </a:r>
            <a:r>
              <a:rPr lang="cs-CZ" dirty="0" smtClean="0"/>
              <a:t>(Prusové, </a:t>
            </a:r>
            <a:r>
              <a:rPr lang="cs-CZ" dirty="0" err="1" smtClean="0"/>
              <a:t>Kuronci</a:t>
            </a:r>
            <a:r>
              <a:rPr lang="cs-CZ" dirty="0" smtClean="0"/>
              <a:t> apod.) – dnes Litevci a Lotyšové</a:t>
            </a:r>
          </a:p>
          <a:p>
            <a:r>
              <a:rPr lang="cs-CZ" b="1" dirty="0" smtClean="0"/>
              <a:t>velké úsilí vojenských řádů o christianizaci obyvatelstva a o ovládnutí území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řád mečových rytířů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řád německých rytířů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Pobaltí ve 13. století – vojenské řády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FF0000"/>
                </a:solidFill>
              </a:rPr>
              <a:t>řád mečových rytířů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cs-CZ" sz="2800" b="1" dirty="0" smtClean="0"/>
              <a:t>katolický církevně-vojenský řád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cs-CZ" sz="2800" b="1" dirty="0" smtClean="0"/>
              <a:t>založený v roce 1202 v Pobaltí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cs-CZ" sz="2800" b="1" dirty="0" smtClean="0"/>
              <a:t>nazývaný též </a:t>
            </a:r>
            <a:r>
              <a:rPr lang="cs-CZ" sz="2800" b="1" dirty="0" err="1" smtClean="0"/>
              <a:t>livonský</a:t>
            </a:r>
            <a:r>
              <a:rPr lang="cs-CZ" sz="2800" b="1" dirty="0" smtClean="0"/>
              <a:t> řád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cs-CZ" sz="2800" b="1" dirty="0" smtClean="0"/>
              <a:t>řád ovládl část Pobaltí,                                           tzv. </a:t>
            </a:r>
            <a:r>
              <a:rPr lang="cs-CZ" sz="2800" b="1" dirty="0" err="1" smtClean="0"/>
              <a:t>Livonsko</a:t>
            </a:r>
            <a:endParaRPr lang="cs-CZ" sz="2800" b="1" dirty="0" smtClean="0"/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cs-CZ" sz="2800" b="1" dirty="0" smtClean="0"/>
              <a:t>1237 spojen s řádem                                 německých rytířů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40" y="1124744"/>
            <a:ext cx="2520280" cy="52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Pobaltí ve 13. století – vojenské řády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řád německých rytířů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b="1" dirty="0" smtClean="0"/>
              <a:t>katolický církevně-vojenský řád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založen v Palestině v roce 1190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1211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b="1" dirty="0" smtClean="0"/>
              <a:t>operují na pozvání krále v Uhrách, kde bojují                                proti </a:t>
            </a:r>
            <a:r>
              <a:rPr lang="cs-CZ" b="1" dirty="0" err="1" smtClean="0"/>
              <a:t>Kumánům</a:t>
            </a:r>
            <a:endParaRPr lang="cs-CZ" b="1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cs-CZ" b="1" dirty="0" smtClean="0"/>
              <a:t>z Uher vykázáni, protože si přisvojili dobyté území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1226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b="1" dirty="0" smtClean="0"/>
              <a:t>pozváni do Polska, aby bojovali s pohanskými Prusy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b="1" dirty="0" smtClean="0"/>
              <a:t>ovládli na Baltu rozsáhlé území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1237 – připojen řád mečových rytířů i s jejich územím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533" t="-19104" r="206508" b="19104"/>
          <a:stretch/>
        </p:blipFill>
        <p:spPr>
          <a:xfrm>
            <a:off x="1078173" y="620688"/>
            <a:ext cx="1624084" cy="2857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4" r="21533"/>
          <a:stretch/>
        </p:blipFill>
        <p:spPr>
          <a:xfrm>
            <a:off x="7164288" y="1268760"/>
            <a:ext cx="150125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731433" y="1412776"/>
            <a:ext cx="7681133" cy="5008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467544" y="548679"/>
            <a:ext cx="8208912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Území řádu německých rytířů v Evropě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Pobaltí ve 13. století – vznik Litvy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litevské velkoknížectví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vzniklo ve 13. století sjednocením baltských litevských kmenů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pohanské knížectví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1240</a:t>
            </a:r>
            <a:r>
              <a:rPr lang="cs-CZ" b="1" dirty="0" smtClean="0"/>
              <a:t> – území sjednoceno pod vládou knížete </a:t>
            </a:r>
            <a:r>
              <a:rPr lang="cs-CZ" b="1" dirty="0" err="1" smtClean="0">
                <a:solidFill>
                  <a:srgbClr val="FF0000"/>
                </a:solidFill>
              </a:rPr>
              <a:t>Mendoga</a:t>
            </a:r>
            <a:endParaRPr lang="cs-CZ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Litva byla z východu ohrožována Mongoly a ze západu německými rytíři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ve 13. a 14. století ovládla obrovské území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b="1" dirty="0" smtClean="0"/>
              <a:t>dnešní část Pobaltí, Ruska, území Běloruska a Ukrajiny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849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4644367" cy="6487600"/>
          </a:xfrm>
          <a:ln w="76200"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5508104" y="188640"/>
            <a:ext cx="3372270" cy="10772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Územní vývoj Litvy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13.–15. století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36829" y="3633719"/>
            <a:ext cx="894047" cy="369332"/>
          </a:xfrm>
          <a:prstGeom prst="rect">
            <a:avLst/>
          </a:prstGeom>
          <a:solidFill>
            <a:srgbClr val="9DE2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13570" y="2274510"/>
            <a:ext cx="917305" cy="369332"/>
          </a:xfrm>
          <a:prstGeom prst="rect">
            <a:avLst/>
          </a:prstGeom>
          <a:solidFill>
            <a:srgbClr val="99CC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29166" y="2956302"/>
            <a:ext cx="901710" cy="369332"/>
          </a:xfrm>
          <a:prstGeom prst="rect">
            <a:avLst/>
          </a:prstGeom>
          <a:solidFill>
            <a:srgbClr val="C2D8D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08104" y="1660158"/>
            <a:ext cx="922772" cy="369332"/>
          </a:xfrm>
          <a:prstGeom prst="rect">
            <a:avLst/>
          </a:prstGeom>
          <a:solidFill>
            <a:srgbClr val="C0DD8B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536829" y="4221088"/>
            <a:ext cx="894047" cy="369332"/>
          </a:xfrm>
          <a:prstGeom prst="rect">
            <a:avLst/>
          </a:prstGeom>
          <a:solidFill>
            <a:srgbClr val="9EBCA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40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14. </a:t>
            </a:r>
            <a:r>
              <a:rPr lang="cs-CZ" sz="5400" b="1" dirty="0">
                <a:solidFill>
                  <a:srgbClr val="FF0000"/>
                </a:solidFill>
              </a:rPr>
              <a:t>století</a:t>
            </a:r>
            <a:endParaRPr lang="cs-CZ" sz="5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9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13. století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4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Střední Evropa </a:t>
            </a:r>
            <a:r>
              <a:rPr lang="cs-CZ" b="1" smtClean="0">
                <a:solidFill>
                  <a:srgbClr val="FF0000"/>
                </a:solidFill>
              </a:rPr>
              <a:t>ve 14. </a:t>
            </a:r>
            <a:r>
              <a:rPr lang="cs-CZ" b="1" dirty="0" smtClean="0">
                <a:solidFill>
                  <a:srgbClr val="FF0000"/>
                </a:solidFill>
              </a:rPr>
              <a:t>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1306 – vymření Přemyslovců</a:t>
            </a:r>
          </a:p>
          <a:p>
            <a:r>
              <a:rPr lang="cs-CZ" dirty="0" smtClean="0"/>
              <a:t>uprázdnění tří trůnů:</a:t>
            </a:r>
          </a:p>
          <a:p>
            <a:endParaRPr lang="cs-CZ" dirty="0" smtClean="0"/>
          </a:p>
          <a:p>
            <a:r>
              <a:rPr lang="cs-CZ" b="1" dirty="0" smtClean="0"/>
              <a:t>Čechy – nástup </a:t>
            </a:r>
            <a:r>
              <a:rPr lang="cs-CZ" b="1" dirty="0" smtClean="0">
                <a:solidFill>
                  <a:srgbClr val="FF0000"/>
                </a:solidFill>
              </a:rPr>
              <a:t>Lucemburků</a:t>
            </a:r>
            <a:r>
              <a:rPr lang="cs-CZ" b="1" dirty="0" smtClean="0"/>
              <a:t> 1310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Jan Lucemburský</a:t>
            </a:r>
          </a:p>
          <a:p>
            <a:r>
              <a:rPr lang="cs-CZ" b="1" dirty="0" smtClean="0"/>
              <a:t>Uhry – s podporou papeže </a:t>
            </a:r>
            <a:r>
              <a:rPr lang="cs-CZ" b="1" dirty="0" err="1" smtClean="0">
                <a:solidFill>
                  <a:srgbClr val="FF0000"/>
                </a:solidFill>
              </a:rPr>
              <a:t>Anjouovci</a:t>
            </a:r>
            <a:endParaRPr lang="cs-CZ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Karel Robert z Anjou</a:t>
            </a:r>
          </a:p>
          <a:p>
            <a:r>
              <a:rPr lang="cs-CZ" b="1" dirty="0" smtClean="0"/>
              <a:t>Polsko – návrat </a:t>
            </a:r>
            <a:r>
              <a:rPr lang="cs-CZ" b="1" dirty="0" err="1" smtClean="0">
                <a:solidFill>
                  <a:srgbClr val="FF0000"/>
                </a:solidFill>
              </a:rPr>
              <a:t>Piastovců</a:t>
            </a:r>
            <a:r>
              <a:rPr lang="cs-CZ" b="1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Vladislav </a:t>
            </a:r>
            <a:r>
              <a:rPr lang="cs-CZ" b="1" dirty="0" err="1" smtClean="0"/>
              <a:t>Lokýtek</a:t>
            </a: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6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42" y="1394251"/>
            <a:ext cx="2931584" cy="4851772"/>
          </a:xfrm>
          <a:ln w="76200">
            <a:solidFill>
              <a:schemeClr val="tx2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1" y="472316"/>
            <a:ext cx="3710369" cy="4756884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728156" y="5661248"/>
            <a:ext cx="3312368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Vladislav </a:t>
            </a:r>
            <a:r>
              <a:rPr lang="cs-CZ" sz="3200" b="1" dirty="0" err="1" smtClean="0">
                <a:solidFill>
                  <a:schemeClr val="bg1"/>
                </a:solidFill>
              </a:rPr>
              <a:t>Lokýtek</a:t>
            </a:r>
            <a:r>
              <a:rPr lang="cs-CZ" sz="3200" b="1" dirty="0" smtClean="0">
                <a:solidFill>
                  <a:schemeClr val="bg1"/>
                </a:solidFill>
              </a:rPr>
              <a:t> 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4048" y="472316"/>
            <a:ext cx="3670172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Karel Robert z Anjou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Polsko ve 14. století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517632" cy="4525963"/>
          </a:xfrm>
        </p:spPr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Kazimír III. Veliký 1333–1370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b="1" dirty="0" smtClean="0">
                <a:sym typeface="Wingdings 3"/>
              </a:rPr>
              <a:t>syn </a:t>
            </a:r>
            <a:r>
              <a:rPr lang="cs-CZ" sz="2600" b="1" dirty="0">
                <a:sym typeface="Wingdings 3"/>
              </a:rPr>
              <a:t>Vladislava </a:t>
            </a:r>
            <a:r>
              <a:rPr lang="cs-CZ" sz="2600" b="1" dirty="0" err="1" smtClean="0">
                <a:sym typeface="Wingdings 3"/>
              </a:rPr>
              <a:t>Lokýtka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rozšířil území Polska na Východ </a:t>
            </a:r>
            <a:r>
              <a:rPr lang="cs-CZ" b="1" dirty="0">
                <a:sym typeface="Wingdings 3"/>
              </a:rPr>
              <a:t> </a:t>
            </a:r>
            <a:r>
              <a:rPr lang="cs-CZ" b="1" dirty="0" smtClean="0">
                <a:sym typeface="Wingdings 3"/>
              </a:rPr>
              <a:t>kolonizace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poskytl ochranu Židům </a:t>
            </a:r>
            <a:r>
              <a:rPr lang="cs-CZ" b="1" dirty="0" smtClean="0">
                <a:sym typeface="Wingdings 3"/>
              </a:rPr>
              <a:t> rozvoj řemesla a obchodu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ym typeface="Wingdings 3"/>
              </a:rPr>
              <a:t>založil universitu v Krakově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ym typeface="Wingdings 3"/>
              </a:rPr>
              <a:t>spojencem uherského krále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ym typeface="Wingdings 3"/>
              </a:rPr>
              <a:t>vydědil ostatní </a:t>
            </a:r>
            <a:r>
              <a:rPr lang="cs-CZ" b="1" dirty="0" err="1" smtClean="0">
                <a:sym typeface="Wingdings 3"/>
              </a:rPr>
              <a:t>Piastovce</a:t>
            </a:r>
            <a:endParaRPr lang="cs-CZ" b="1" dirty="0" smtClean="0">
              <a:sym typeface="Wingdings 3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ym typeface="Wingdings 3"/>
              </a:rPr>
              <a:t>sám zemřel bez mužských potomků </a:t>
            </a:r>
          </a:p>
          <a:p>
            <a:r>
              <a:rPr lang="cs-CZ" b="1" dirty="0" smtClean="0">
                <a:solidFill>
                  <a:srgbClr val="FF0000"/>
                </a:solidFill>
                <a:sym typeface="Wingdings 3"/>
              </a:rPr>
              <a:t>1370 – vymření </a:t>
            </a:r>
            <a:r>
              <a:rPr lang="cs-CZ" b="1" dirty="0" err="1" smtClean="0">
                <a:solidFill>
                  <a:srgbClr val="FF0000"/>
                </a:solidFill>
                <a:sym typeface="Wingdings 3"/>
              </a:rPr>
              <a:t>Piastovců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57912"/>
            <a:ext cx="3960440" cy="5810709"/>
          </a:xfrm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70488"/>
            <a:ext cx="3913116" cy="2641354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060020" y="3645024"/>
            <a:ext cx="3657155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Universita v Krakově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28357" y="4941168"/>
            <a:ext cx="4320479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Náhrobek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Kazimíra </a:t>
            </a:r>
            <a:r>
              <a:rPr lang="cs-CZ" sz="3200" b="1" dirty="0">
                <a:solidFill>
                  <a:schemeClr val="bg1"/>
                </a:solidFill>
              </a:rPr>
              <a:t>III. Velikého </a:t>
            </a:r>
            <a:endParaRPr lang="cs-CZ" sz="32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 </a:t>
            </a:r>
            <a:r>
              <a:rPr lang="cs-CZ" sz="3200" b="1" dirty="0">
                <a:solidFill>
                  <a:schemeClr val="bg1"/>
                </a:solidFill>
              </a:rPr>
              <a:t>krakovském </a:t>
            </a:r>
            <a:r>
              <a:rPr lang="cs-CZ" sz="3200" b="1" dirty="0" err="1">
                <a:solidFill>
                  <a:schemeClr val="bg1"/>
                </a:solidFill>
              </a:rPr>
              <a:t>Wavelu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Uhry ve 14. století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Ludvík I. Veliký 1342–1382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syn Karla Roberta z Anjou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za jeho vlády největší územní rozsah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založil univerzitu v </a:t>
            </a:r>
            <a:r>
              <a:rPr lang="cs-CZ" b="1" dirty="0" err="1" smtClean="0"/>
              <a:t>Budíně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nechal razit kremnické dukáty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spojenec polského krále Kazimíra III.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po jeho smrti i králem polským 1370–1382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měl pouze dvě dcery - </a:t>
            </a:r>
            <a:r>
              <a:rPr lang="cs-CZ" b="1" dirty="0" smtClean="0">
                <a:solidFill>
                  <a:srgbClr val="FF0000"/>
                </a:solidFill>
              </a:rPr>
              <a:t>Marii a Hedviku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1382 – vymření uherských </a:t>
            </a:r>
            <a:r>
              <a:rPr lang="cs-CZ" b="1" dirty="0" err="1" smtClean="0">
                <a:solidFill>
                  <a:srgbClr val="FF0000"/>
                </a:solidFill>
              </a:rPr>
              <a:t>Anjouovců</a:t>
            </a:r>
            <a:r>
              <a:rPr lang="cs-CZ" b="1" dirty="0" smtClean="0">
                <a:solidFill>
                  <a:srgbClr val="FF0000"/>
                </a:solidFill>
              </a:rPr>
              <a:t> po meči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r="5144" b="3298"/>
          <a:stretch/>
        </p:blipFill>
        <p:spPr>
          <a:xfrm>
            <a:off x="539552" y="308106"/>
            <a:ext cx="2664296" cy="4299437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r="6945"/>
          <a:stretch/>
        </p:blipFill>
        <p:spPr>
          <a:xfrm>
            <a:off x="5724128" y="331203"/>
            <a:ext cx="2912689" cy="4050736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28450"/>
            <a:ext cx="3574256" cy="4306978"/>
          </a:xfr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3615057" y="880680"/>
            <a:ext cx="1600118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Ludvík I.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 Veliký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4744" y="5141882"/>
            <a:ext cx="1795108" cy="10772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Hedvika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(Jadwiga)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437450" y="5141882"/>
            <a:ext cx="1199367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Marie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Polsko a Uhry na konci 14. století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Ludvík I. Veliký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poslední polský a uherský král</a:t>
            </a:r>
            <a:endParaRPr lang="cs-CZ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na konci svého života se úspěšně pokusil prosadit do čela obou království své dcery: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Marie </a:t>
            </a:r>
            <a:r>
              <a:rPr lang="cs-CZ" b="1" dirty="0" smtClean="0"/>
              <a:t>– dědičkou </a:t>
            </a:r>
            <a:r>
              <a:rPr lang="cs-CZ" b="1" dirty="0" smtClean="0"/>
              <a:t>Uher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sňatek </a:t>
            </a:r>
            <a:r>
              <a:rPr lang="cs-CZ" b="1" dirty="0" smtClean="0"/>
              <a:t>se </a:t>
            </a:r>
            <a:r>
              <a:rPr lang="cs-CZ" b="1" dirty="0" smtClean="0">
                <a:solidFill>
                  <a:srgbClr val="FF0000"/>
                </a:solidFill>
              </a:rPr>
              <a:t>Zikmundem Lucemburským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Hedvika/Jadwiga </a:t>
            </a:r>
            <a:r>
              <a:rPr lang="cs-CZ" b="1" dirty="0" smtClean="0"/>
              <a:t>– dědičkou </a:t>
            </a:r>
            <a:r>
              <a:rPr lang="cs-CZ" b="1" dirty="0" smtClean="0"/>
              <a:t>Polska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sňatek </a:t>
            </a:r>
            <a:r>
              <a:rPr lang="cs-CZ" b="1" dirty="0" smtClean="0"/>
              <a:t>s litevským velkoknížetem </a:t>
            </a:r>
            <a:r>
              <a:rPr lang="cs-CZ" b="1" dirty="0" err="1" smtClean="0">
                <a:solidFill>
                  <a:srgbClr val="FF0000"/>
                </a:solidFill>
              </a:rPr>
              <a:t>Jagie</a:t>
            </a:r>
            <a:r>
              <a:rPr lang="cs-CZ" b="1" dirty="0" err="1">
                <a:solidFill>
                  <a:srgbClr val="FF0000"/>
                </a:solidFill>
              </a:rPr>
              <a:t>łł</a:t>
            </a:r>
            <a:r>
              <a:rPr lang="cs-CZ" b="1" dirty="0" err="1" smtClean="0">
                <a:solidFill>
                  <a:srgbClr val="FF0000"/>
                </a:solidFill>
              </a:rPr>
              <a:t>em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Polsko a Uhry na konci 14.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Zikmund Lucemburský 1385–1437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262626"/>
                </a:solidFill>
              </a:rPr>
              <a:t>uherský král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silný panovník, později i německý císař a český král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poprvé čelil tlaku Turků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v čele 1. protiturecké kruciáty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1396 – poražen v bitvě u </a:t>
            </a:r>
            <a:r>
              <a:rPr lang="cs-CZ" b="1" dirty="0" err="1" smtClean="0">
                <a:solidFill>
                  <a:srgbClr val="FF0000"/>
                </a:solidFill>
              </a:rPr>
              <a:t>Nikopole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4" y="560351"/>
            <a:ext cx="2994329" cy="3668053"/>
          </a:xfrm>
          <a:ln w="7620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15" y="1916832"/>
            <a:ext cx="4555810" cy="4392488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4098615" y="530262"/>
            <a:ext cx="4002827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Zikmund Lucemburský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4941" y="5232102"/>
            <a:ext cx="3275256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Sňatek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Zikmunda a Marie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Polsko a Uhry na konci 14.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Jagieł</a:t>
            </a:r>
            <a:r>
              <a:rPr lang="cs-CZ" b="1" dirty="0" err="1">
                <a:solidFill>
                  <a:srgbClr val="FF0000"/>
                </a:solidFill>
              </a:rPr>
              <a:t>ł</a:t>
            </a:r>
            <a:r>
              <a:rPr lang="cs-CZ" b="1" dirty="0" err="1" smtClean="0">
                <a:solidFill>
                  <a:srgbClr val="FF0000"/>
                </a:solidFill>
              </a:rPr>
              <a:t>o</a:t>
            </a:r>
            <a:r>
              <a:rPr lang="cs-CZ" b="1" dirty="0" smtClean="0">
                <a:solidFill>
                  <a:srgbClr val="FF0000"/>
                </a:solidFill>
              </a:rPr>
              <a:t> 1386–1434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polský král a litevský velkokníže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zakladatel dynastie Jagellonců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ke spojení obou států došlo kvůli společnému nepříteli – řád německých rytířů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bojoval úspěšně s řádem německých rytířů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1410 – zvítězil v bitvě u 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Gr</a:t>
            </a:r>
            <a:r>
              <a:rPr lang="cs-CZ" b="1" dirty="0" smtClean="0">
                <a:solidFill>
                  <a:srgbClr val="FF0000"/>
                </a:solidFill>
                <a:latin typeface="+mj-lt"/>
                <a:cs typeface="Vrinda"/>
              </a:rPr>
              <a:t>ünwaldu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+mj-lt"/>
                <a:cs typeface="Vrinda"/>
              </a:rPr>
              <a:t>sňatkem s Hedvikou přijal křesťanství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latin typeface="+mj-lt"/>
                <a:cs typeface="Vrinda"/>
              </a:rPr>
              <a:t>reorganizoval univerzitu v Krakově – Jagellonská univerzita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58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Střední Evropa ve 13. století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3 silná království: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dirty="0" smtClean="0"/>
              <a:t>České království		Přemyslovci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dirty="0" smtClean="0"/>
              <a:t>Polské království		</a:t>
            </a:r>
            <a:r>
              <a:rPr lang="cs-CZ" sz="3000" dirty="0" err="1" smtClean="0"/>
              <a:t>Piastovci</a:t>
            </a:r>
            <a:endParaRPr lang="cs-CZ" sz="3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dirty="0" smtClean="0"/>
              <a:t>Uherské království		Arpádovci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3000" dirty="0" smtClean="0"/>
          </a:p>
          <a:p>
            <a:r>
              <a:rPr lang="cs-CZ" sz="3400" b="1" dirty="0" smtClean="0"/>
              <a:t>Které z nich bylo součástí Svaté říše římské?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cs-CZ" sz="3000" b="1" dirty="0" smtClean="0"/>
              <a:t>České království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7" t="-528" r="-2013" b="-1915"/>
          <a:stretch/>
        </p:blipFill>
        <p:spPr>
          <a:xfrm>
            <a:off x="467544" y="332656"/>
            <a:ext cx="4449170" cy="5827593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2"/>
          <a:stretch/>
        </p:blipFill>
        <p:spPr>
          <a:xfrm>
            <a:off x="5305830" y="3212976"/>
            <a:ext cx="3369424" cy="2091600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988892" y="5949280"/>
            <a:ext cx="3497048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Vladislav II. </a:t>
            </a:r>
            <a:r>
              <a:rPr lang="cs-CZ" sz="3200" b="1" dirty="0" err="1" smtClean="0">
                <a:solidFill>
                  <a:schemeClr val="bg1"/>
                </a:solidFill>
              </a:rPr>
              <a:t>Jagieł</a:t>
            </a:r>
            <a:r>
              <a:rPr lang="cs-CZ" sz="3200" b="1" dirty="0" err="1">
                <a:solidFill>
                  <a:schemeClr val="bg1"/>
                </a:solidFill>
              </a:rPr>
              <a:t>ł</a:t>
            </a:r>
            <a:r>
              <a:rPr lang="cs-CZ" sz="3200" b="1" dirty="0" err="1" smtClean="0">
                <a:solidFill>
                  <a:schemeClr val="bg1"/>
                </a:solidFill>
              </a:rPr>
              <a:t>o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26560" y="5551785"/>
            <a:ext cx="3327963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Náhrobek Hedviky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 Krakově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46" y="332656"/>
            <a:ext cx="3528392" cy="1496038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5354949" y="2182216"/>
            <a:ext cx="3336939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Bitva u Gr</a:t>
            </a:r>
            <a:r>
              <a:rPr lang="cs-CZ" sz="3200" b="1" dirty="0" smtClean="0">
                <a:solidFill>
                  <a:schemeClr val="bg1"/>
                </a:solidFill>
                <a:latin typeface="Vrinda"/>
                <a:cs typeface="Vrinda"/>
              </a:rPr>
              <a:t>ü</a:t>
            </a:r>
            <a:r>
              <a:rPr lang="cs-CZ" sz="3200" b="1" dirty="0" smtClean="0">
                <a:solidFill>
                  <a:schemeClr val="bg1"/>
                </a:solidFill>
              </a:rPr>
              <a:t>nwaldu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Personální unie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též </a:t>
            </a:r>
            <a:r>
              <a:rPr lang="cs-CZ" b="1" dirty="0" err="1" smtClean="0"/>
              <a:t>krevská</a:t>
            </a:r>
            <a:r>
              <a:rPr lang="cs-CZ" b="1" dirty="0" smtClean="0"/>
              <a:t> unie</a:t>
            </a:r>
          </a:p>
          <a:p>
            <a:r>
              <a:rPr lang="cs-CZ" b="1" dirty="0" smtClean="0"/>
              <a:t>středověký typ státu</a:t>
            </a:r>
          </a:p>
          <a:p>
            <a:r>
              <a:rPr lang="cs-CZ" b="1" dirty="0" smtClean="0"/>
              <a:t>spojení dvou nebo více států v jeden větší celek</a:t>
            </a:r>
          </a:p>
          <a:p>
            <a:r>
              <a:rPr lang="cs-CZ" b="1" dirty="0" smtClean="0"/>
              <a:t>státy mají společného panovníka, ale jinak zachovávají právní samostatnost</a:t>
            </a:r>
          </a:p>
          <a:p>
            <a:r>
              <a:rPr lang="cs-CZ" b="1" dirty="0" smtClean="0"/>
              <a:t>forma řešení dynastických krizí v pozdním středověku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89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Personální unie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Jaké personální unie existovaly ve 14. století ve střední Evropě?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česko-polská 1300–1305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česko-uherská 1301–1306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česko-polsko-uherská 1301–1306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uhersko-polská 1370–1382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polsko-litevská 1386–1572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15. </a:t>
            </a:r>
            <a:r>
              <a:rPr lang="cs-CZ" sz="5400" b="1" dirty="0">
                <a:solidFill>
                  <a:srgbClr val="FF0000"/>
                </a:solidFill>
              </a:rPr>
              <a:t>století</a:t>
            </a:r>
            <a:endParaRPr lang="cs-CZ" sz="54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9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Polsko </a:t>
            </a:r>
            <a:r>
              <a:rPr lang="cs-CZ" b="1" dirty="0" smtClean="0">
                <a:solidFill>
                  <a:srgbClr val="FF0000"/>
                </a:solidFill>
              </a:rPr>
              <a:t>v 15. </a:t>
            </a:r>
            <a:r>
              <a:rPr lang="cs-CZ" b="1" dirty="0">
                <a:solidFill>
                  <a:srgbClr val="FF0000"/>
                </a:solidFill>
              </a:rPr>
              <a:t>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personální </a:t>
            </a:r>
            <a:r>
              <a:rPr lang="cs-CZ" b="1" dirty="0" smtClean="0">
                <a:solidFill>
                  <a:srgbClr val="FF0000"/>
                </a:solidFill>
              </a:rPr>
              <a:t>unie polsko-litevská</a:t>
            </a:r>
          </a:p>
          <a:p>
            <a:r>
              <a:rPr lang="cs-CZ" b="1" dirty="0" smtClean="0"/>
              <a:t>vláda dynastie </a:t>
            </a:r>
            <a:r>
              <a:rPr lang="cs-CZ" b="1" dirty="0" smtClean="0">
                <a:solidFill>
                  <a:srgbClr val="FF0000"/>
                </a:solidFill>
              </a:rPr>
              <a:t>Jagellonců</a:t>
            </a:r>
          </a:p>
          <a:p>
            <a:r>
              <a:rPr lang="cs-CZ" b="1" dirty="0" smtClean="0"/>
              <a:t>Jagellonci se stali v 15. století </a:t>
            </a:r>
            <a:r>
              <a:rPr lang="cs-CZ" b="1" dirty="0" smtClean="0">
                <a:solidFill>
                  <a:srgbClr val="FF0000"/>
                </a:solidFill>
              </a:rPr>
              <a:t>nejmocnějším rodem </a:t>
            </a:r>
            <a:r>
              <a:rPr lang="cs-CZ" b="1" dirty="0" smtClean="0"/>
              <a:t>střední Evropy</a:t>
            </a:r>
          </a:p>
          <a:p>
            <a:r>
              <a:rPr lang="cs-CZ" b="1" dirty="0" smtClean="0"/>
              <a:t>hlavním problémem byl </a:t>
            </a:r>
            <a:r>
              <a:rPr lang="cs-CZ" b="1" dirty="0" smtClean="0">
                <a:solidFill>
                  <a:srgbClr val="FF0000"/>
                </a:solidFill>
              </a:rPr>
              <a:t>boj s německými rytíři</a:t>
            </a:r>
            <a:endParaRPr lang="cs-CZ" b="1" dirty="0"/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1464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Polsko v 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Kazimír IV. 1447–1492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nejvýznamnější polský panovník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definitivní porážka řádu německých rytířů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1466 – toruňský mír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b="1" dirty="0" smtClean="0"/>
              <a:t>křižákům zůstalo jen Prusko jako polské léno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b="1" dirty="0" smtClean="0"/>
              <a:t>velmistr se musel každých 6 měsíců hlásit u polského krále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Jagellonci získali </a:t>
            </a:r>
            <a:r>
              <a:rPr lang="cs-CZ" b="1" dirty="0" smtClean="0">
                <a:solidFill>
                  <a:srgbClr val="FF0000"/>
                </a:solidFill>
              </a:rPr>
              <a:t>korunu českou 1471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Jagellonci získali </a:t>
            </a:r>
            <a:r>
              <a:rPr lang="cs-CZ" b="1" dirty="0" smtClean="0">
                <a:solidFill>
                  <a:srgbClr val="FF0000"/>
                </a:solidFill>
              </a:rPr>
              <a:t>korunu uherskou 1490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6561271" cy="6048672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39569" y="428596"/>
            <a:ext cx="543655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Polsko-litevská personální unie</a:t>
            </a:r>
            <a:endParaRPr lang="cs-CZ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158821" y="1039253"/>
            <a:ext cx="1770228" cy="369332"/>
          </a:xfrm>
          <a:prstGeom prst="rect">
            <a:avLst/>
          </a:prstGeom>
          <a:solidFill>
            <a:srgbClr val="F1D7C5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40840" y="3534540"/>
            <a:ext cx="177022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28442" y="2182577"/>
            <a:ext cx="1770228" cy="369332"/>
          </a:xfrm>
          <a:prstGeom prst="rect">
            <a:avLst/>
          </a:prstGeom>
          <a:solidFill>
            <a:srgbClr val="FAC09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74789" y="1408585"/>
            <a:ext cx="2096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</a:rPr>
              <a:t>Polské království</a:t>
            </a:r>
            <a:endParaRPr lang="cs-CZ" sz="2000" b="1" dirty="0">
              <a:solidFill>
                <a:schemeClr val="tx2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128442" y="2565112"/>
            <a:ext cx="1839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</a:rPr>
              <a:t>Vazalská území 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polského krále</a:t>
            </a:r>
            <a:endParaRPr lang="cs-CZ" sz="2000" b="1" dirty="0">
              <a:solidFill>
                <a:schemeClr val="tx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154783" y="3903872"/>
            <a:ext cx="1944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</a:rPr>
              <a:t>Litevské </a:t>
            </a:r>
          </a:p>
          <a:p>
            <a:r>
              <a:rPr lang="cs-CZ" sz="2000" b="1" dirty="0" err="1" smtClean="0">
                <a:solidFill>
                  <a:schemeClr val="tx2"/>
                </a:solidFill>
              </a:rPr>
              <a:t>velkoknížetctví</a:t>
            </a:r>
            <a:endParaRPr lang="cs-CZ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18" t="-4333" r="758" b="-5764"/>
          <a:stretch/>
        </p:blipFill>
        <p:spPr>
          <a:xfrm>
            <a:off x="313748" y="620688"/>
            <a:ext cx="3547951" cy="4477547"/>
          </a:xfrm>
          <a:ln w="57150">
            <a:solidFill>
              <a:schemeClr val="tx2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307"/>
          <a:stretch/>
        </p:blipFill>
        <p:spPr>
          <a:xfrm>
            <a:off x="4283968" y="2708919"/>
            <a:ext cx="4505271" cy="3196299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4283968" y="908720"/>
            <a:ext cx="4505271" cy="144655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err="1" smtClean="0">
                <a:solidFill>
                  <a:schemeClr val="bg1"/>
                </a:solidFill>
              </a:rPr>
              <a:t>Malborg</a:t>
            </a:r>
            <a:r>
              <a:rPr lang="cs-CZ" sz="32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sídlo řádu německých rytířů, 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dnes v Polsku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3568" y="5371777"/>
            <a:ext cx="2808312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Kazimír III.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Uhry v 15. století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časté střídání panovníků</a:t>
            </a:r>
          </a:p>
          <a:p>
            <a:r>
              <a:rPr lang="cs-CZ" b="1" dirty="0" smtClean="0"/>
              <a:t>období </a:t>
            </a:r>
            <a:r>
              <a:rPr lang="cs-CZ" b="1" dirty="0" smtClean="0">
                <a:solidFill>
                  <a:srgbClr val="FF0000"/>
                </a:solidFill>
              </a:rPr>
              <a:t>nástupnických krizí</a:t>
            </a:r>
          </a:p>
          <a:p>
            <a:r>
              <a:rPr lang="cs-CZ" b="1" dirty="0" smtClean="0"/>
              <a:t>hlavním problémem </a:t>
            </a:r>
            <a:r>
              <a:rPr lang="cs-CZ" b="1" dirty="0" smtClean="0">
                <a:solidFill>
                  <a:srgbClr val="FF0000"/>
                </a:solidFill>
              </a:rPr>
              <a:t>tlak Turků</a:t>
            </a:r>
          </a:p>
          <a:p>
            <a:r>
              <a:rPr lang="cs-CZ" b="1" dirty="0" smtClean="0"/>
              <a:t>nakonec i zde nastupují </a:t>
            </a:r>
            <a:r>
              <a:rPr lang="cs-CZ" b="1" dirty="0" smtClean="0">
                <a:solidFill>
                  <a:srgbClr val="FF0000"/>
                </a:solidFill>
              </a:rPr>
              <a:t>Jagellonci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1526 – bitva u Moháče a rozpad Uher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966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Uhry v 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Zikmund Lucemburský 1385–1437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zemřel bez mužských potomků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jediná dcera Alžběta provdaná za Albrechta Rakouského z rodu Habsburků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Albrecht Habsburský 1437–1439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chystá výpravu proti Turkům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náhle umírá 1439 bez potomků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jeho žena je těhotná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525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České království ve 13. století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cs-CZ" b="1" dirty="0" smtClean="0"/>
              <a:t>doba posledních Přemyslovců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1212 – dědičný královský titul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1306 – vymření Přemyslovců po meči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b="1" dirty="0" smtClean="0"/>
              <a:t>Přemysl Otakar 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b="1" dirty="0" smtClean="0"/>
              <a:t>Václav 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b="1" dirty="0" smtClean="0"/>
              <a:t>Přemysl Otakar II.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b="1" dirty="0" smtClean="0"/>
              <a:t>Václav II.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3000" b="1" dirty="0" smtClean="0"/>
              <a:t>Václav III.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37117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Uhry v 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280920" cy="4997152"/>
          </a:xfrm>
        </p:spPr>
        <p:txBody>
          <a:bodyPr>
            <a:normAutofit/>
          </a:bodyPr>
          <a:lstStyle/>
          <a:p>
            <a:r>
              <a:rPr lang="cs-CZ" b="1" dirty="0" smtClean="0"/>
              <a:t>po smrti Albrechta </a:t>
            </a:r>
            <a:r>
              <a:rPr lang="cs-CZ" b="1" dirty="0" smtClean="0">
                <a:solidFill>
                  <a:srgbClr val="FF0000"/>
                </a:solidFill>
              </a:rPr>
              <a:t>nástupnická krize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čeká se na narození </a:t>
            </a:r>
            <a:r>
              <a:rPr lang="cs-CZ" b="1" dirty="0" err="1" smtClean="0"/>
              <a:t>potomka</a:t>
            </a:r>
            <a:r>
              <a:rPr lang="cs-CZ" b="1" dirty="0" err="1" smtClean="0">
                <a:sym typeface="Wingdings 3"/>
              </a:rPr>
              <a:t></a:t>
            </a:r>
            <a:r>
              <a:rPr lang="cs-CZ" b="1" dirty="0" err="1" smtClean="0"/>
              <a:t>Ladislav</a:t>
            </a:r>
            <a:r>
              <a:rPr lang="cs-CZ" b="1" dirty="0" smtClean="0"/>
              <a:t> Pohrobek/</a:t>
            </a:r>
            <a:r>
              <a:rPr lang="cs-CZ" b="1" dirty="0" err="1" smtClean="0"/>
              <a:t>Postumus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r>
              <a:rPr lang="cs-CZ" b="1" dirty="0" smtClean="0"/>
              <a:t>králem zvolen </a:t>
            </a:r>
            <a:r>
              <a:rPr lang="cs-CZ" b="1" dirty="0" smtClean="0">
                <a:solidFill>
                  <a:srgbClr val="FF0000"/>
                </a:solidFill>
              </a:rPr>
              <a:t>polský král Vladislav III.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1440–1444, z rodu Jagellonců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nová kruciáta proti Turkům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bitva u Varny 1444 </a:t>
            </a:r>
            <a:r>
              <a:rPr lang="cs-CZ" b="1" dirty="0" smtClean="0"/>
              <a:t>– vítězství Turků a smrt </a:t>
            </a:r>
            <a:r>
              <a:rPr lang="cs-CZ" b="1" dirty="0" smtClean="0">
                <a:solidFill>
                  <a:srgbClr val="FF0000"/>
                </a:solidFill>
              </a:rPr>
              <a:t>Vladislava </a:t>
            </a:r>
            <a:r>
              <a:rPr lang="cs-CZ" b="1" dirty="0" err="1" smtClean="0">
                <a:solidFill>
                  <a:srgbClr val="FF0000"/>
                </a:solidFill>
              </a:rPr>
              <a:t>Varnenčíka</a:t>
            </a:r>
            <a:endParaRPr lang="cs-CZ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Uhry v 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nástupnická </a:t>
            </a:r>
            <a:r>
              <a:rPr lang="cs-CZ" b="1" dirty="0" smtClean="0">
                <a:solidFill>
                  <a:srgbClr val="FF0000"/>
                </a:solidFill>
              </a:rPr>
              <a:t>krize</a:t>
            </a:r>
            <a:r>
              <a:rPr lang="cs-CZ" b="1" dirty="0" smtClean="0">
                <a:solidFill>
                  <a:srgbClr val="FF0000"/>
                </a:solidFill>
                <a:sym typeface="Wingdings 3"/>
              </a:rPr>
              <a:t> </a:t>
            </a:r>
            <a:r>
              <a:rPr lang="cs-CZ" b="1" dirty="0" smtClean="0"/>
              <a:t>dohoda </a:t>
            </a:r>
            <a:r>
              <a:rPr lang="cs-CZ" b="1" dirty="0"/>
              <a:t>šlechty </a:t>
            </a:r>
            <a:endParaRPr lang="cs-CZ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čeká se na dospělost  Ladislava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zemským správcem </a:t>
            </a:r>
            <a:r>
              <a:rPr lang="cs-CZ" b="1" dirty="0" smtClean="0"/>
              <a:t>zvolen </a:t>
            </a:r>
            <a:r>
              <a:rPr lang="cs-CZ" b="1" dirty="0" smtClean="0">
                <a:solidFill>
                  <a:srgbClr val="FF0000"/>
                </a:solidFill>
              </a:rPr>
              <a:t>Jan </a:t>
            </a:r>
            <a:r>
              <a:rPr lang="cs-CZ" b="1" dirty="0" err="1" smtClean="0">
                <a:solidFill>
                  <a:srgbClr val="FF0000"/>
                </a:solidFill>
              </a:rPr>
              <a:t>Hunyady</a:t>
            </a:r>
            <a:endParaRPr lang="cs-CZ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ten úspěšně brání </a:t>
            </a:r>
            <a:r>
              <a:rPr lang="cs-CZ" b="1" dirty="0"/>
              <a:t>jižní hranici proti </a:t>
            </a:r>
            <a:r>
              <a:rPr lang="cs-CZ" b="1" dirty="0" smtClean="0"/>
              <a:t>Turkům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b="1" dirty="0"/>
          </a:p>
          <a:p>
            <a:r>
              <a:rPr lang="cs-CZ" b="1" dirty="0">
                <a:solidFill>
                  <a:srgbClr val="FF0000"/>
                </a:solidFill>
              </a:rPr>
              <a:t>Ladislav Pohrobek 1453–1457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náhle umírá v Praze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nová </a:t>
            </a:r>
            <a:r>
              <a:rPr lang="cs-CZ" b="1" dirty="0">
                <a:solidFill>
                  <a:srgbClr val="FF0000"/>
                </a:solidFill>
              </a:rPr>
              <a:t>nástupnická krize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6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1"/>
          <a:stretch/>
        </p:blipFill>
        <p:spPr>
          <a:xfrm>
            <a:off x="676566" y="423391"/>
            <a:ext cx="3607401" cy="5236611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315139" y="5949280"/>
            <a:ext cx="2330253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Jan </a:t>
            </a:r>
            <a:r>
              <a:rPr lang="cs-CZ" sz="3200" b="1" dirty="0" err="1" smtClean="0">
                <a:solidFill>
                  <a:schemeClr val="bg1"/>
                </a:solidFill>
              </a:rPr>
              <a:t>Hunyady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-3204864" y="1559205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423213"/>
            <a:ext cx="3485876" cy="481684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 flipH="1">
            <a:off x="5080174" y="5456837"/>
            <a:ext cx="3333625" cy="1077218"/>
          </a:xfrm>
          <a:prstGeom prst="rect">
            <a:avLst/>
          </a:prstGeom>
          <a:solidFill>
            <a:srgbClr val="33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Erb 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Jana </a:t>
            </a:r>
            <a:r>
              <a:rPr lang="cs-CZ" sz="3200" b="1" dirty="0" err="1" smtClean="0">
                <a:solidFill>
                  <a:schemeClr val="bg1"/>
                </a:solidFill>
              </a:rPr>
              <a:t>Hunyadyho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9224"/>
            <a:ext cx="3637012" cy="473075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6723"/>
            <a:ext cx="4034092" cy="5748581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5364088" y="5580529"/>
            <a:ext cx="326583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Ladislav Pohrobek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Uhry v 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Matyáš Korvín 1458–1490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uherský magnát, syn Jana </a:t>
            </a:r>
            <a:r>
              <a:rPr lang="cs-CZ" b="1" dirty="0" err="1" smtClean="0"/>
              <a:t>Hunyadyho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za jeho vlády velký kulturní rozkvět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s pomocí svého tchána Jiříka z Poděbrad zvolen uherskou šlechtou králem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později se stal úhlavním Jiříkovým nepřítelem</a:t>
            </a:r>
          </a:p>
        </p:txBody>
      </p:sp>
    </p:spTree>
    <p:extLst>
      <p:ext uri="{BB962C8B-B14F-4D97-AF65-F5344CB8AC3E}">
        <p14:creationId xmlns:p14="http://schemas.microsoft.com/office/powerpoint/2010/main" val="13781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Uhry v 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Matyáš Korvín 1458–1490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v </a:t>
            </a:r>
            <a:r>
              <a:rPr lang="cs-CZ" b="1" dirty="0"/>
              <a:t>čele křížové výpravy proti českému králi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1469 - </a:t>
            </a:r>
            <a:r>
              <a:rPr lang="cs-CZ" b="1" dirty="0" smtClean="0">
                <a:solidFill>
                  <a:srgbClr val="FF0000"/>
                </a:solidFill>
              </a:rPr>
              <a:t>poražen </a:t>
            </a:r>
            <a:r>
              <a:rPr lang="cs-CZ" b="1" dirty="0">
                <a:solidFill>
                  <a:srgbClr val="FF0000"/>
                </a:solidFill>
              </a:rPr>
              <a:t>v bitvě u </a:t>
            </a:r>
            <a:r>
              <a:rPr lang="cs-CZ" b="1" dirty="0" smtClean="0">
                <a:solidFill>
                  <a:srgbClr val="FF0000"/>
                </a:solidFill>
              </a:rPr>
              <a:t>Vilémova</a:t>
            </a:r>
            <a:r>
              <a:rPr lang="cs-CZ" b="1" dirty="0" smtClean="0"/>
              <a:t>, přesto zvolen </a:t>
            </a:r>
            <a:r>
              <a:rPr lang="cs-CZ" b="1" dirty="0"/>
              <a:t>katolickou českou šlechtou </a:t>
            </a:r>
            <a:r>
              <a:rPr lang="cs-CZ" b="1" dirty="0">
                <a:solidFill>
                  <a:srgbClr val="FF0000"/>
                </a:solidFill>
              </a:rPr>
              <a:t>českým králem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po smrti Jiříka z Poděbrad dohoda s Jagellonci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1479</a:t>
            </a:r>
            <a:r>
              <a:rPr lang="cs-CZ" b="1" dirty="0"/>
              <a:t> – české království rozděleno, </a:t>
            </a:r>
            <a:r>
              <a:rPr lang="cs-CZ" b="1" dirty="0">
                <a:solidFill>
                  <a:srgbClr val="FF0000"/>
                </a:solidFill>
              </a:rPr>
              <a:t>Matyáš ovládal vedlejší země koruny české a mohl používat titul českého </a:t>
            </a:r>
            <a:r>
              <a:rPr lang="cs-CZ" b="1" dirty="0" smtClean="0">
                <a:solidFill>
                  <a:srgbClr val="FF0000"/>
                </a:solidFill>
              </a:rPr>
              <a:t>krále</a:t>
            </a:r>
          </a:p>
          <a:p>
            <a:pPr marL="457200" lvl="1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3672408" cy="5886655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r="4672" b="4436"/>
          <a:stretch/>
        </p:blipFill>
        <p:spPr>
          <a:xfrm>
            <a:off x="5364087" y="836712"/>
            <a:ext cx="2927248" cy="4185716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5510780" y="5445224"/>
            <a:ext cx="2633863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Matyáš Korvín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Uhry v 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cs-CZ" b="1" dirty="0" smtClean="0"/>
              <a:t>po smrti Matyáše Korvína </a:t>
            </a:r>
            <a:r>
              <a:rPr lang="cs-CZ" b="1" dirty="0" smtClean="0">
                <a:solidFill>
                  <a:srgbClr val="FF0000"/>
                </a:solidFill>
              </a:rPr>
              <a:t>nástupnická krize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měl pouze nemanželského syna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uherská šlechta volí českého krále z rodu </a:t>
            </a:r>
            <a:r>
              <a:rPr lang="cs-CZ" b="1" dirty="0" smtClean="0">
                <a:solidFill>
                  <a:srgbClr val="FF0000"/>
                </a:solidFill>
              </a:rPr>
              <a:t>Jagellonců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Vladislav Jagellonský 1490–1516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vzniká nová personální unie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nakonec přesídlil do Budína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Ludvík Jagellonský 1516–1526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bitva u Moháče 1526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1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4"/>
          <a:stretch/>
        </p:blipFill>
        <p:spPr>
          <a:xfrm>
            <a:off x="899592" y="468016"/>
            <a:ext cx="2952328" cy="5341223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/>
          <a:stretch/>
        </p:blipFill>
        <p:spPr>
          <a:xfrm>
            <a:off x="4644008" y="543474"/>
            <a:ext cx="3922789" cy="5229200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0822" y="6023310"/>
            <a:ext cx="3729867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Vladislav Jagellonský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48345" y="6023310"/>
            <a:ext cx="3314113" cy="584775"/>
          </a:xfrm>
          <a:prstGeom prst="rect">
            <a:avLst/>
          </a:prstGeom>
          <a:solidFill>
            <a:srgbClr val="33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Ludvík Jagellonský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"/>
          <a:stretch/>
        </p:blipFill>
        <p:spPr>
          <a:xfrm>
            <a:off x="4860032" y="420813"/>
            <a:ext cx="3322515" cy="5441365"/>
          </a:xfrm>
          <a:ln w="76200">
            <a:solidFill>
              <a:schemeClr val="tx2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/>
          <a:stretch/>
        </p:blipFill>
        <p:spPr>
          <a:xfrm>
            <a:off x="1016679" y="420813"/>
            <a:ext cx="2865176" cy="4680520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65958" y="5301208"/>
            <a:ext cx="3566617" cy="138499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Pomník 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Ludvíka Jagellonského 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u Moháče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8024" y="6048282"/>
            <a:ext cx="3456384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Bitva u Moháče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Polské království ve 13.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cs-CZ" b="1" dirty="0" smtClean="0"/>
              <a:t>období krize a oslabení státu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b="1" dirty="0" smtClean="0"/>
              <a:t>platí stařešinský řád, časté spory o nástupnictví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b="1" dirty="0" smtClean="0"/>
              <a:t>území je rozdrobeno mezi údělná piastovská knížata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b="1" dirty="0" smtClean="0"/>
              <a:t>útoky německých řádů z východu</a:t>
            </a:r>
          </a:p>
          <a:p>
            <a:r>
              <a:rPr lang="cs-CZ" b="1" dirty="0" smtClean="0"/>
              <a:t>1296 – zavražděn polský král Přemysl Velkopolský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b="1" dirty="0" smtClean="0"/>
              <a:t>polské panstvo a duchovenstvo nabídlo polskou korunu Přemyslovcům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b="1" dirty="0" smtClean="0"/>
              <a:t>podmínkou sňatek s dcerou Přemysla </a:t>
            </a:r>
            <a:r>
              <a:rPr lang="cs-CZ" sz="2400" b="1" dirty="0" err="1" smtClean="0"/>
              <a:t>Ryksou</a:t>
            </a:r>
            <a:endParaRPr lang="cs-CZ" sz="2400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1300 – Václav II. se stal polským králem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7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Uhry v 15.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1526 – bitva u Moháče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porážka Uher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smrt Ludvíka Jagellonského</a:t>
            </a:r>
          </a:p>
          <a:p>
            <a:r>
              <a:rPr lang="cs-CZ" b="1" dirty="0" smtClean="0"/>
              <a:t>rozpad Uher: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budínský pašalík </a:t>
            </a:r>
            <a:r>
              <a:rPr lang="cs-CZ" b="1" dirty="0" smtClean="0"/>
              <a:t>pod nadvládou Turků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zbytek Uher nejednotný: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b="1" dirty="0" smtClean="0"/>
              <a:t>část šlechty volí králem </a:t>
            </a:r>
            <a:r>
              <a:rPr lang="cs-CZ" b="1" dirty="0" smtClean="0">
                <a:solidFill>
                  <a:srgbClr val="FF0000"/>
                </a:solidFill>
              </a:rPr>
              <a:t>Ferdinanda Habsburského </a:t>
            </a:r>
            <a:r>
              <a:rPr lang="cs-CZ" b="1" dirty="0" smtClean="0"/>
              <a:t>(ovládá Slovensko)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b="1" dirty="0" smtClean="0"/>
              <a:t>část volí sedmihradského vévodu </a:t>
            </a:r>
            <a:r>
              <a:rPr lang="cs-CZ" b="1" dirty="0" smtClean="0">
                <a:solidFill>
                  <a:srgbClr val="FF0000"/>
                </a:solidFill>
              </a:rPr>
              <a:t>Jana </a:t>
            </a:r>
            <a:r>
              <a:rPr lang="cs-CZ" b="1" dirty="0" err="1" smtClean="0">
                <a:solidFill>
                  <a:srgbClr val="FF0000"/>
                </a:solidFill>
              </a:rPr>
              <a:t>Zápolského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0"/>
          <a:stretch/>
        </p:blipFill>
        <p:spPr>
          <a:xfrm>
            <a:off x="139873" y="1124744"/>
            <a:ext cx="6667547" cy="5314399"/>
          </a:xfrm>
          <a:ln w="57150">
            <a:solidFill>
              <a:schemeClr val="tx2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07504" y="260648"/>
            <a:ext cx="680166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Rozpad Uher po bitvě u Moháče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20272" y="1423277"/>
            <a:ext cx="19442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09166" y="1792609"/>
            <a:ext cx="2166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Panství Habsburků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20272" y="2627620"/>
            <a:ext cx="1944216" cy="369332"/>
          </a:xfrm>
          <a:prstGeom prst="rect">
            <a:avLst/>
          </a:prstGeom>
          <a:solidFill>
            <a:srgbClr val="CCECFF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20272" y="299695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Budínský pašalík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20272" y="3717032"/>
            <a:ext cx="194421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09761" y="4086364"/>
            <a:ext cx="2134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Vazalská knížectví </a:t>
            </a:r>
          </a:p>
          <a:p>
            <a:r>
              <a:rPr lang="cs-CZ" sz="2000" b="1" dirty="0" smtClean="0"/>
              <a:t>Osmanské říše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787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Personální unie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Jaké personální unie existovaly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v 15. 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století ve střední Evropě?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polsko-litevská 1386–1572 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polsko-uherská 1440–1444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česko-uherská 1490–1526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1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Severní Evropa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5257800"/>
          </a:xfrm>
        </p:spPr>
        <p:txBody>
          <a:bodyPr>
            <a:normAutofit/>
          </a:bodyPr>
          <a:lstStyle/>
          <a:p>
            <a:r>
              <a:rPr lang="cs-CZ" b="1" dirty="0" smtClean="0"/>
              <a:t>tři království: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dánské		norské	švédské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1375</a:t>
            </a:r>
            <a:r>
              <a:rPr lang="cs-CZ" b="1" dirty="0" smtClean="0"/>
              <a:t> vymřel po meči dánský </a:t>
            </a:r>
            <a:r>
              <a:rPr lang="cs-CZ" b="1" dirty="0" smtClean="0">
                <a:solidFill>
                  <a:srgbClr val="FF0000"/>
                </a:solidFill>
              </a:rPr>
              <a:t>rod </a:t>
            </a:r>
            <a:r>
              <a:rPr lang="cs-CZ" b="1" dirty="0" err="1" smtClean="0">
                <a:solidFill>
                  <a:srgbClr val="FF0000"/>
                </a:solidFill>
              </a:rPr>
              <a:t>Estritovců</a:t>
            </a:r>
            <a:endParaRPr lang="cs-CZ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poslední král Valdemar IV. měl jenom dceru </a:t>
            </a:r>
            <a:r>
              <a:rPr lang="cs-CZ" b="1" dirty="0" smtClean="0">
                <a:solidFill>
                  <a:srgbClr val="FF0000"/>
                </a:solidFill>
              </a:rPr>
              <a:t>Markétu</a:t>
            </a:r>
            <a:r>
              <a:rPr lang="cs-CZ" b="1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po smrti otce 1375 se stala dánskou královnou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byla provdána za norského krále </a:t>
            </a:r>
            <a:r>
              <a:rPr lang="cs-CZ" b="1" dirty="0" err="1"/>
              <a:t>Hakona</a:t>
            </a:r>
            <a:r>
              <a:rPr lang="cs-CZ" b="1" dirty="0"/>
              <a:t> VI.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po smrti svého manžela 1380 se stala i královnou norskou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po vítězné válce se Švédskem 1389 se stala i královnou švédskou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5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Severní Evropa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1397 </a:t>
            </a:r>
            <a:r>
              <a:rPr lang="cs-CZ" b="1" dirty="0">
                <a:solidFill>
                  <a:srgbClr val="FF0000"/>
                </a:solidFill>
              </a:rPr>
              <a:t>– 1523 </a:t>
            </a:r>
            <a:r>
              <a:rPr lang="cs-CZ" b="1" dirty="0" err="1">
                <a:solidFill>
                  <a:srgbClr val="FF0000"/>
                </a:solidFill>
              </a:rPr>
              <a:t>karlmarská</a:t>
            </a:r>
            <a:r>
              <a:rPr lang="cs-CZ" b="1" dirty="0">
                <a:solidFill>
                  <a:srgbClr val="FF0000"/>
                </a:solidFill>
              </a:rPr>
              <a:t> unie </a:t>
            </a:r>
            <a:endParaRPr lang="cs-CZ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1397 </a:t>
            </a:r>
            <a:r>
              <a:rPr lang="cs-CZ" b="1" dirty="0"/>
              <a:t>– jednání </a:t>
            </a:r>
            <a:r>
              <a:rPr lang="cs-CZ" b="1" dirty="0" smtClean="0"/>
              <a:t>zástupců severských </a:t>
            </a:r>
            <a:r>
              <a:rPr lang="cs-CZ" b="1" smtClean="0"/>
              <a:t>stavů v Karlmaru</a:t>
            </a:r>
            <a:endParaRPr lang="cs-CZ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 smtClean="0"/>
              <a:t>Norsko</a:t>
            </a:r>
            <a:r>
              <a:rPr lang="cs-CZ" b="1" dirty="0"/>
              <a:t>, Dánsko, </a:t>
            </a:r>
            <a:r>
              <a:rPr lang="cs-CZ" b="1" dirty="0" smtClean="0"/>
              <a:t>Švédsko</a:t>
            </a:r>
            <a:endParaRPr lang="cs-CZ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1523 – konec unie, ve Švédsku k moci dynastie </a:t>
            </a:r>
            <a:r>
              <a:rPr lang="cs-CZ" b="1" dirty="0" err="1"/>
              <a:t>Vasovců</a:t>
            </a:r>
            <a:endParaRPr lang="cs-CZ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b="1" dirty="0"/>
              <a:t>dánsko-norská unie pokračovala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0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90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"/>
          <a:stretch/>
        </p:blipFill>
        <p:spPr>
          <a:xfrm>
            <a:off x="6420456" y="332657"/>
            <a:ext cx="1463912" cy="4104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t="5111" b="7041"/>
          <a:stretch/>
        </p:blipFill>
        <p:spPr>
          <a:xfrm>
            <a:off x="666027" y="332657"/>
            <a:ext cx="3877767" cy="5173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ovéPole 8"/>
          <p:cNvSpPr txBox="1"/>
          <p:nvPr/>
        </p:nvSpPr>
        <p:spPr>
          <a:xfrm>
            <a:off x="793681" y="5805264"/>
            <a:ext cx="3657540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Přemysl Velkopolský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940152" y="4820379"/>
            <a:ext cx="2339102" cy="156966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err="1" smtClean="0">
                <a:solidFill>
                  <a:schemeClr val="bg1"/>
                </a:solidFill>
              </a:rPr>
              <a:t>Richenza</a:t>
            </a:r>
            <a:endParaRPr lang="cs-CZ" sz="3200" b="1" dirty="0">
              <a:solidFill>
                <a:schemeClr val="bg1"/>
              </a:solidFill>
            </a:endParaRPr>
          </a:p>
          <a:p>
            <a:pPr algn="ctr"/>
            <a:r>
              <a:rPr lang="cs-CZ" sz="3200" b="1" dirty="0" err="1" smtClean="0">
                <a:solidFill>
                  <a:schemeClr val="bg1"/>
                </a:solidFill>
              </a:rPr>
              <a:t>Ryksa</a:t>
            </a:r>
            <a:endParaRPr lang="cs-CZ" sz="3200" b="1" dirty="0">
              <a:solidFill>
                <a:schemeClr val="bg1"/>
              </a:solidFill>
            </a:endParaRPr>
          </a:p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Eliška </a:t>
            </a:r>
            <a:r>
              <a:rPr lang="cs-CZ" sz="3200" b="1" dirty="0" err="1" smtClean="0">
                <a:solidFill>
                  <a:schemeClr val="bg1"/>
                </a:solidFill>
              </a:rPr>
              <a:t>Rejčka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410800" cy="6484451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326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Uherské království ve 13.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357192"/>
          </a:xfrm>
        </p:spPr>
        <p:txBody>
          <a:bodyPr>
            <a:normAutofit/>
          </a:bodyPr>
          <a:lstStyle/>
          <a:p>
            <a:r>
              <a:rPr lang="cs-CZ" b="1" dirty="0" smtClean="0"/>
              <a:t>období krize a oslabení státu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b="1" dirty="0" smtClean="0"/>
              <a:t>1222 – Zlatá bula Ondřeje II., oslabení moci panovníka ve prospěch šlechty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b="1" dirty="0" smtClean="0"/>
              <a:t>vpády kočovníků z východu – </a:t>
            </a:r>
            <a:r>
              <a:rPr lang="cs-CZ" sz="2400" b="1" dirty="0" err="1" smtClean="0"/>
              <a:t>Pečeněhové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Kumáni</a:t>
            </a:r>
            <a:r>
              <a:rPr lang="cs-CZ" sz="2400" b="1" dirty="0" smtClean="0"/>
              <a:t>)</a:t>
            </a:r>
          </a:p>
          <a:p>
            <a:r>
              <a:rPr lang="cs-CZ" b="1" dirty="0" smtClean="0"/>
              <a:t>1301 – umírá Ondřej III.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b="1" dirty="0" smtClean="0"/>
              <a:t>vymření Arpádovců po meči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b="1" dirty="0" smtClean="0"/>
              <a:t>uherské stavy nabídly korunu Přemyslovcům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400" b="1" dirty="0" smtClean="0"/>
              <a:t>syn Václava II. byl zasnouben s jedinou dcerou zesnulého krále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1301 – Václav III. se jako Ladislav V. stal uherským králem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9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6"/>
          <a:stretch/>
        </p:blipFill>
        <p:spPr>
          <a:xfrm>
            <a:off x="5796136" y="1986664"/>
            <a:ext cx="3056843" cy="4525963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4" y="2011580"/>
            <a:ext cx="4820811" cy="4162433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r="2018"/>
          <a:stretch/>
        </p:blipFill>
        <p:spPr>
          <a:xfrm>
            <a:off x="4389899" y="392668"/>
            <a:ext cx="2150362" cy="2660904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804248" y="667882"/>
            <a:ext cx="191745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Ondřej II.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28184" y="5589239"/>
            <a:ext cx="1882438" cy="584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Ondřej III.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41193" y="667883"/>
            <a:ext cx="3743717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Zlatá bula Ondřeje II.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1353</Words>
  <Application>Microsoft Office PowerPoint</Application>
  <PresentationFormat>Předvádění na obrazovce (4:3)</PresentationFormat>
  <Paragraphs>305</Paragraphs>
  <Slides>55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Motiv systému Office</vt:lpstr>
      <vt:lpstr>PERSONÁLNÍ UNIE VE STŘEDNÍ A SEVERNÍ EVROPĚ</vt:lpstr>
      <vt:lpstr>13. století</vt:lpstr>
      <vt:lpstr>Střední Evropa ve 13. století</vt:lpstr>
      <vt:lpstr>České království ve 13. století</vt:lpstr>
      <vt:lpstr>Polské království ve 13. století</vt:lpstr>
      <vt:lpstr>Prezentace aplikace PowerPoint</vt:lpstr>
      <vt:lpstr>Prezentace aplikace PowerPoint</vt:lpstr>
      <vt:lpstr>Uherské království ve 13. století</vt:lpstr>
      <vt:lpstr>Prezentace aplikace PowerPoint</vt:lpstr>
      <vt:lpstr>Přemyslovské soustátí</vt:lpstr>
      <vt:lpstr>Přemyslovské soustátí</vt:lpstr>
      <vt:lpstr>Prezentace aplikace PowerPoint</vt:lpstr>
      <vt:lpstr> Pobaltí ve 13. století</vt:lpstr>
      <vt:lpstr>Pobaltí ve 13. století – vojenské řády</vt:lpstr>
      <vt:lpstr>Pobaltí ve 13. století – vojenské řády</vt:lpstr>
      <vt:lpstr>Prezentace aplikace PowerPoint</vt:lpstr>
      <vt:lpstr>Pobaltí ve 13. století – vznik Litvy</vt:lpstr>
      <vt:lpstr>Prezentace aplikace PowerPoint</vt:lpstr>
      <vt:lpstr>14. století</vt:lpstr>
      <vt:lpstr>Střední Evropa ve 14. století</vt:lpstr>
      <vt:lpstr>Prezentace aplikace PowerPoint</vt:lpstr>
      <vt:lpstr>Polsko ve 14. století</vt:lpstr>
      <vt:lpstr>Prezentace aplikace PowerPoint</vt:lpstr>
      <vt:lpstr>Uhry ve 14. století</vt:lpstr>
      <vt:lpstr>Prezentace aplikace PowerPoint</vt:lpstr>
      <vt:lpstr>Polsko a Uhry na konci 14. století</vt:lpstr>
      <vt:lpstr>Polsko a Uhry na konci 14. století</vt:lpstr>
      <vt:lpstr>Prezentace aplikace PowerPoint</vt:lpstr>
      <vt:lpstr>Polsko a Uhry na konci 14. století</vt:lpstr>
      <vt:lpstr>Prezentace aplikace PowerPoint</vt:lpstr>
      <vt:lpstr>Personální unie</vt:lpstr>
      <vt:lpstr>Personální unie</vt:lpstr>
      <vt:lpstr>15. století</vt:lpstr>
      <vt:lpstr>Polsko v 15. století</vt:lpstr>
      <vt:lpstr>Polsko v 15. století</vt:lpstr>
      <vt:lpstr>Prezentace aplikace PowerPoint</vt:lpstr>
      <vt:lpstr>Prezentace aplikace PowerPoint</vt:lpstr>
      <vt:lpstr>Uhry v 15. století</vt:lpstr>
      <vt:lpstr>Uhry v 15. století</vt:lpstr>
      <vt:lpstr>Uhry v 15. století</vt:lpstr>
      <vt:lpstr>Uhry v 15. století</vt:lpstr>
      <vt:lpstr>Prezentace aplikace PowerPoint</vt:lpstr>
      <vt:lpstr>Prezentace aplikace PowerPoint</vt:lpstr>
      <vt:lpstr>Uhry v 15. století</vt:lpstr>
      <vt:lpstr>Uhry v 15. století</vt:lpstr>
      <vt:lpstr>Prezentace aplikace PowerPoint</vt:lpstr>
      <vt:lpstr>Uhry v 15. století</vt:lpstr>
      <vt:lpstr>Prezentace aplikace PowerPoint</vt:lpstr>
      <vt:lpstr>Prezentace aplikace PowerPoint</vt:lpstr>
      <vt:lpstr>Uhry v 15. století</vt:lpstr>
      <vt:lpstr>Prezentace aplikace PowerPoint</vt:lpstr>
      <vt:lpstr>Personální unie</vt:lpstr>
      <vt:lpstr>Severní Evropa</vt:lpstr>
      <vt:lpstr>Severní Evropa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PERSONÁLNÍ UNIE VE STŘEDNÍ A SEVERNÍ EVROPĚ</dc:title>
  <dc:creator>Lenka</dc:creator>
  <cp:lastModifiedBy>Lenka</cp:lastModifiedBy>
  <cp:revision>51</cp:revision>
  <dcterms:created xsi:type="dcterms:W3CDTF">2014-08-24T13:10:58Z</dcterms:created>
  <dcterms:modified xsi:type="dcterms:W3CDTF">2015-09-01T19:24:08Z</dcterms:modified>
</cp:coreProperties>
</file>