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7" r:id="rId10"/>
    <p:sldId id="270" r:id="rId11"/>
    <p:sldId id="269" r:id="rId12"/>
    <p:sldId id="268" r:id="rId13"/>
    <p:sldId id="271" r:id="rId14"/>
    <p:sldId id="273" r:id="rId15"/>
    <p:sldId id="274" r:id="rId16"/>
    <p:sldId id="272" r:id="rId17"/>
    <p:sldId id="264" r:id="rId18"/>
    <p:sldId id="265" r:id="rId19"/>
    <p:sldId id="275" r:id="rId20"/>
    <p:sldId id="276" r:id="rId21"/>
    <p:sldId id="278" r:id="rId22"/>
    <p:sldId id="279" r:id="rId23"/>
    <p:sldId id="280" r:id="rId24"/>
    <p:sldId id="281" r:id="rId25"/>
    <p:sldId id="277" r:id="rId26"/>
    <p:sldId id="266" r:id="rId27"/>
    <p:sldId id="282" r:id="rId28"/>
    <p:sldId id="283" r:id="rId29"/>
    <p:sldId id="285" r:id="rId30"/>
    <p:sldId id="284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9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98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923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173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050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55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1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2799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16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030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43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E1776-0536-4B8A-B871-64B1D93FC0B5}" type="datetimeFigureOut">
              <a:rPr lang="cs-CZ" smtClean="0"/>
              <a:t>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CF221-F114-4B5A-889F-56DBF40117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66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TATARSKÝ VPÁD DO EVROPY</a:t>
            </a:r>
            <a:br>
              <a:rPr lang="cs-CZ" b="1" dirty="0" smtClean="0">
                <a:solidFill>
                  <a:srgbClr val="FF0000"/>
                </a:solidFill>
              </a:rPr>
            </a:br>
            <a:r>
              <a:rPr lang="cs-CZ" b="1" dirty="0" smtClean="0">
                <a:solidFill>
                  <a:srgbClr val="FF0000"/>
                </a:solidFill>
              </a:rPr>
              <a:t>A VÝVOJ VÝCHODNÍ EVROPY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Vrcholný a pozdní středověk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0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Vznik Zlaté hordy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1243 – vzniká Zlatá horda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Zlatá horda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feudální stát v jihovýchodní Evropě, na západní Sibiři a ve střední Asii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původně pod kontrolou velkého chána, pak se osamostatnila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ruská knížectví byla politicky závislá a platila daň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hlavním městem </a:t>
            </a:r>
            <a:r>
              <a:rPr lang="cs-CZ" dirty="0" err="1" smtClean="0"/>
              <a:t>Saraj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449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48680"/>
            <a:ext cx="2592288" cy="634082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cs-CZ" sz="3200" b="1" dirty="0">
              <a:solidFill>
                <a:schemeClr val="bg1"/>
              </a:solidFill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20688"/>
            <a:ext cx="8640964" cy="54703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827584" y="5013176"/>
            <a:ext cx="2116285" cy="584775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Zlatá horda</a:t>
            </a:r>
            <a:endParaRPr lang="cs-CZ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32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Zánik Kyjevské Rusi 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1240 – dobyt Kyjev</a:t>
            </a:r>
          </a:p>
          <a:p>
            <a:r>
              <a:rPr lang="cs-CZ" b="1" dirty="0" smtClean="0"/>
              <a:t>území se rozpadlo: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jihovýchodní oblasti se dostaly pod přímou kontrolu </a:t>
            </a:r>
            <a:r>
              <a:rPr lang="cs-CZ" b="1" dirty="0" smtClean="0"/>
              <a:t>Zlaté hordy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část území se dostala pod kontrolu </a:t>
            </a:r>
            <a:r>
              <a:rPr lang="cs-CZ" b="1" dirty="0" smtClean="0"/>
              <a:t>Litvy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severní oblasti byly formálně mimo Zlatou hordu, ale byly </a:t>
            </a:r>
            <a:r>
              <a:rPr lang="cs-CZ" b="1" dirty="0" smtClean="0"/>
              <a:t>politicky závislé </a:t>
            </a:r>
            <a:r>
              <a:rPr lang="cs-CZ" dirty="0" smtClean="0"/>
              <a:t>a platily chánovi Zlaté hordy pravidelnou daň</a:t>
            </a:r>
          </a:p>
          <a:p>
            <a:r>
              <a:rPr lang="cs-CZ" b="1" dirty="0" smtClean="0"/>
              <a:t>jedinou výjimkou bylo </a:t>
            </a:r>
            <a:r>
              <a:rPr lang="cs-CZ" b="1" dirty="0" smtClean="0">
                <a:solidFill>
                  <a:srgbClr val="FF0000"/>
                </a:solidFill>
              </a:rPr>
              <a:t>Novgorodská republika</a:t>
            </a:r>
          </a:p>
        </p:txBody>
      </p:sp>
    </p:spTree>
    <p:extLst>
      <p:ext uri="{BB962C8B-B14F-4D97-AF65-F5344CB8AC3E}">
        <p14:creationId xmlns:p14="http://schemas.microsoft.com/office/powerpoint/2010/main" val="261339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Novgorodská republika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feudální stát v severním Rusku </a:t>
            </a:r>
          </a:p>
          <a:p>
            <a:r>
              <a:rPr lang="cs-CZ" dirty="0" smtClean="0"/>
              <a:t>centrum v </a:t>
            </a:r>
            <a:r>
              <a:rPr lang="cs-CZ" b="1" dirty="0" smtClean="0"/>
              <a:t>Novgorodu </a:t>
            </a:r>
            <a:r>
              <a:rPr lang="cs-CZ" dirty="0" smtClean="0"/>
              <a:t>na řece </a:t>
            </a:r>
            <a:r>
              <a:rPr lang="cs-CZ" dirty="0" err="1" smtClean="0"/>
              <a:t>Volchov</a:t>
            </a:r>
            <a:endParaRPr lang="cs-CZ" dirty="0" smtClean="0"/>
          </a:p>
          <a:p>
            <a:r>
              <a:rPr lang="cs-CZ" dirty="0" smtClean="0"/>
              <a:t>vznikla osamostatněním ještě před zánikem Kyjevské Rusi</a:t>
            </a:r>
          </a:p>
          <a:p>
            <a:r>
              <a:rPr lang="cs-CZ" dirty="0" smtClean="0"/>
              <a:t>moc byla soustředěna v rukou kupců a bojarů (šlechty)</a:t>
            </a:r>
          </a:p>
          <a:p>
            <a:r>
              <a:rPr lang="cs-CZ" b="1" dirty="0" smtClean="0"/>
              <a:t>sněm (</a:t>
            </a:r>
            <a:r>
              <a:rPr lang="cs-CZ" b="1" dirty="0" err="1" smtClean="0"/>
              <a:t>věč</a:t>
            </a:r>
            <a:r>
              <a:rPr lang="cs-CZ" b="1" dirty="0" smtClean="0"/>
              <a:t>) volil úředníky, arcibiskupa i knížete</a:t>
            </a:r>
          </a:p>
          <a:p>
            <a:r>
              <a:rPr lang="cs-CZ" dirty="0" smtClean="0"/>
              <a:t>stát zůstal suverénní </a:t>
            </a:r>
          </a:p>
          <a:p>
            <a:r>
              <a:rPr lang="cs-CZ" dirty="0" smtClean="0"/>
              <a:t>čelil tlaku </a:t>
            </a:r>
            <a:r>
              <a:rPr lang="cs-CZ" b="1" dirty="0" smtClean="0"/>
              <a:t>Švédů, Němců a Tatarů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23413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6672"/>
            <a:ext cx="8432375" cy="552191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TextovéPole 4"/>
          <p:cNvSpPr txBox="1"/>
          <p:nvPr/>
        </p:nvSpPr>
        <p:spPr>
          <a:xfrm>
            <a:off x="1259632" y="4653136"/>
            <a:ext cx="4111382" cy="584775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Novgorodská republika</a:t>
            </a:r>
            <a:endParaRPr lang="cs-CZ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37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Novgorodská republika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Alexandr Něvský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nejvýznamnější kníže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1240 – porazil Švédy v bitvě na Něvě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1242 porazil řád německých rytířů v bitvě na Čudském jezeře </a:t>
            </a:r>
            <a:r>
              <a:rPr lang="cs-CZ" dirty="0" smtClean="0"/>
              <a:t>(ledová bitva)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ve východní církvi uctíván jako světec</a:t>
            </a:r>
          </a:p>
          <a:p>
            <a:r>
              <a:rPr lang="cs-CZ" b="1" dirty="0" smtClean="0">
                <a:solidFill>
                  <a:srgbClr val="0070C0"/>
                </a:solidFill>
              </a:rPr>
              <a:t>Existovaly jinde v Evropě podobné státy jako novgorodská republika?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Benátská republika a Dubrovnická republika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49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6"/>
          <a:stretch/>
        </p:blipFill>
        <p:spPr>
          <a:xfrm>
            <a:off x="539552" y="271564"/>
            <a:ext cx="4176464" cy="331009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60648"/>
            <a:ext cx="3225800" cy="6146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539552" y="3933056"/>
            <a:ext cx="3078086" cy="1077218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err="1" smtClean="0">
                <a:solidFill>
                  <a:schemeClr val="bg1"/>
                </a:solidFill>
              </a:rPr>
              <a:t>Jurjevský</a:t>
            </a:r>
            <a:r>
              <a:rPr lang="cs-CZ" sz="3200" b="1" dirty="0" smtClean="0">
                <a:solidFill>
                  <a:schemeClr val="bg1"/>
                </a:solidFill>
              </a:rPr>
              <a:t> klášter </a:t>
            </a:r>
          </a:p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v Novgorodě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195736" y="5803587"/>
            <a:ext cx="3020379" cy="584775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Alexandr Něvský</a:t>
            </a:r>
            <a:endParaRPr lang="cs-CZ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88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Východní Evropa ve 14. století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14116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samostatná novgorodská                                   republika</a:t>
            </a:r>
          </a:p>
          <a:p>
            <a:r>
              <a:rPr lang="cs-CZ" dirty="0" smtClean="0"/>
              <a:t>ruská knížectví pod vazalskou                           kontrolou Zlaté hordy</a:t>
            </a:r>
          </a:p>
          <a:p>
            <a:r>
              <a:rPr lang="cs-CZ" dirty="0" smtClean="0"/>
              <a:t>nejvýznamnějším bylo                          </a:t>
            </a:r>
            <a:r>
              <a:rPr lang="cs-CZ" b="1" dirty="0" smtClean="0"/>
              <a:t>vladimirsko-</a:t>
            </a:r>
            <a:r>
              <a:rPr lang="cs-CZ" b="1" dirty="0" err="1" smtClean="0"/>
              <a:t>suzdalské</a:t>
            </a:r>
            <a:r>
              <a:rPr lang="cs-CZ" b="1" dirty="0" smtClean="0"/>
              <a:t>                               knížectví</a:t>
            </a:r>
            <a:endParaRPr lang="cs-CZ" dirty="0"/>
          </a:p>
          <a:p>
            <a:r>
              <a:rPr lang="cs-CZ" dirty="0" smtClean="0"/>
              <a:t>později zvané </a:t>
            </a:r>
            <a:r>
              <a:rPr lang="cs-CZ" b="1" dirty="0" smtClean="0">
                <a:solidFill>
                  <a:srgbClr val="FF0000"/>
                </a:solidFill>
              </a:rPr>
              <a:t>moskevské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Moskva</a:t>
            </a:r>
            <a:r>
              <a:rPr lang="cs-CZ" dirty="0" smtClean="0"/>
              <a:t> – založena </a:t>
            </a:r>
            <a:r>
              <a:rPr lang="cs-CZ" b="1" dirty="0" smtClean="0"/>
              <a:t>1147 Jurijem </a:t>
            </a:r>
            <a:r>
              <a:rPr lang="cs-CZ" b="1" dirty="0" err="1" smtClean="0"/>
              <a:t>Dolgorukým</a:t>
            </a:r>
            <a:r>
              <a:rPr lang="cs-CZ" dirty="0" smtClean="0"/>
              <a:t>, synem Vladimíra </a:t>
            </a:r>
            <a:r>
              <a:rPr lang="cs-CZ" dirty="0" err="1" smtClean="0"/>
              <a:t>Monomacha</a:t>
            </a:r>
            <a:r>
              <a:rPr lang="cs-CZ" dirty="0" smtClean="0"/>
              <a:t> z rodu </a:t>
            </a:r>
            <a:r>
              <a:rPr lang="cs-CZ" b="1" dirty="0" smtClean="0"/>
              <a:t>Rurikovců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1" y="1556791"/>
            <a:ext cx="2803768" cy="386155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6057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Počátek boje za osvobození východní Evropy – 14.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141168"/>
          </a:xfrm>
        </p:spPr>
        <p:txBody>
          <a:bodyPr>
            <a:normAutofit/>
          </a:bodyPr>
          <a:lstStyle/>
          <a:p>
            <a:r>
              <a:rPr lang="cs-CZ" b="1" dirty="0" smtClean="0"/>
              <a:t>moskevské knížectví </a:t>
            </a:r>
            <a:r>
              <a:rPr lang="cs-CZ" dirty="0" smtClean="0"/>
              <a:t>– centrem odboje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kníže IVAN KALITA </a:t>
            </a:r>
            <a:r>
              <a:rPr lang="cs-CZ" b="1" dirty="0" smtClean="0"/>
              <a:t>(měšec) 1325–1341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získal právo vybírat pro chána daně                             od ostatních poplatných knížat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zbavil zemi krutých mongolských                                    výběrčí daní, sám </a:t>
            </a:r>
            <a:r>
              <a:rPr lang="cs-CZ" dirty="0"/>
              <a:t>se </a:t>
            </a:r>
            <a:r>
              <a:rPr lang="cs-CZ" dirty="0" smtClean="0"/>
              <a:t>obohatil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sídlo </a:t>
            </a:r>
            <a:r>
              <a:rPr lang="cs-CZ" b="1" dirty="0"/>
              <a:t>metropolity</a:t>
            </a:r>
            <a:r>
              <a:rPr lang="cs-CZ" dirty="0"/>
              <a:t> </a:t>
            </a:r>
            <a:r>
              <a:rPr lang="cs-CZ" dirty="0" smtClean="0"/>
              <a:t>přeneseno                                         z </a:t>
            </a:r>
            <a:r>
              <a:rPr lang="cs-CZ" dirty="0" err="1"/>
              <a:t>Vladiměře</a:t>
            </a:r>
            <a:r>
              <a:rPr lang="cs-CZ" dirty="0"/>
              <a:t> </a:t>
            </a:r>
            <a:r>
              <a:rPr lang="cs-CZ" dirty="0" smtClean="0"/>
              <a:t>do Moskvy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metropolita = hlava </a:t>
            </a:r>
            <a:r>
              <a:rPr lang="cs-CZ" dirty="0"/>
              <a:t>pravoslavné </a:t>
            </a:r>
            <a:r>
              <a:rPr lang="cs-CZ" dirty="0" smtClean="0"/>
              <a:t>                                     církve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3429000"/>
            <a:ext cx="2207488" cy="280953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1838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Počátek boje za osvobození východní Evropy – 14.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DMITRIJ DONSKIJ</a:t>
            </a:r>
            <a:r>
              <a:rPr lang="cs-CZ" b="1" dirty="0" smtClean="0"/>
              <a:t> 1359–1389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moskevský kníže</a:t>
            </a:r>
            <a:endParaRPr lang="cs-CZ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poprvé zvítězil nad Tatary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bitva na </a:t>
            </a:r>
            <a:r>
              <a:rPr lang="cs-CZ" b="1" dirty="0" err="1" smtClean="0"/>
              <a:t>Kulikovském</a:t>
            </a:r>
            <a:r>
              <a:rPr lang="cs-CZ" b="1" dirty="0" smtClean="0"/>
              <a:t> poli 1380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poté znovu obnovena závislost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054" y="1700808"/>
            <a:ext cx="2596089" cy="34929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3" t="7731" r="5485" b="9421"/>
          <a:stretch/>
        </p:blipFill>
        <p:spPr>
          <a:xfrm>
            <a:off x="1115616" y="4354177"/>
            <a:ext cx="1828800" cy="193767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6212054" y="5768631"/>
            <a:ext cx="2596089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chemeClr val="bg1"/>
                </a:solidFill>
              </a:rPr>
              <a:t>Dmitrij</a:t>
            </a:r>
            <a:r>
              <a:rPr lang="cs-CZ" sz="2800" b="1" dirty="0" smtClean="0">
                <a:solidFill>
                  <a:schemeClr val="bg1"/>
                </a:solidFill>
              </a:rPr>
              <a:t> Donský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419872" y="4630516"/>
            <a:ext cx="2048702" cy="1384995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bg1"/>
                </a:solidFill>
              </a:rPr>
              <a:t>Bitva na </a:t>
            </a:r>
          </a:p>
          <a:p>
            <a:pPr algn="ctr"/>
            <a:r>
              <a:rPr lang="cs-CZ" sz="2800" b="1" dirty="0" err="1" smtClean="0">
                <a:solidFill>
                  <a:schemeClr val="bg1"/>
                </a:solidFill>
              </a:rPr>
              <a:t>Kulikovském</a:t>
            </a:r>
            <a:endParaRPr lang="cs-CZ" sz="2800" b="1" dirty="0" smtClean="0">
              <a:solidFill>
                <a:schemeClr val="bg1"/>
              </a:solidFill>
            </a:endParaRPr>
          </a:p>
          <a:p>
            <a:pPr algn="ctr"/>
            <a:r>
              <a:rPr lang="cs-CZ" sz="2800" b="1" dirty="0" smtClean="0">
                <a:solidFill>
                  <a:schemeClr val="bg1"/>
                </a:solidFill>
              </a:rPr>
              <a:t>poli</a:t>
            </a:r>
            <a:endParaRPr lang="cs-CZ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62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Situace ve východní Evropě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Kyjevská Rus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silný jednotný stát ve východní Evropě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ovládaný dynastií </a:t>
            </a:r>
            <a:r>
              <a:rPr lang="cs-CZ" b="1" dirty="0" smtClean="0"/>
              <a:t>Rurikovců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poslední velký panovník </a:t>
            </a:r>
            <a:r>
              <a:rPr lang="cs-CZ" b="1" dirty="0" smtClean="0"/>
              <a:t>Vladimír </a:t>
            </a:r>
            <a:r>
              <a:rPr lang="cs-CZ" b="1" dirty="0" err="1" smtClean="0"/>
              <a:t>Monomach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p</a:t>
            </a:r>
            <a:r>
              <a:rPr lang="cs-CZ" dirty="0" smtClean="0"/>
              <a:t>o jeho smrti </a:t>
            </a:r>
            <a:r>
              <a:rPr lang="cs-CZ" b="1" dirty="0" smtClean="0"/>
              <a:t>1125 rozpad jednotného státu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v</a:t>
            </a:r>
            <a:r>
              <a:rPr lang="cs-CZ" dirty="0" smtClean="0"/>
              <a:t>znik řady </a:t>
            </a:r>
            <a:r>
              <a:rPr lang="cs-CZ" b="1" dirty="0" smtClean="0"/>
              <a:t>údělných knížectví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časté vnější ohrožení kočovnými turkotatarskými kmeny </a:t>
            </a:r>
            <a:r>
              <a:rPr lang="cs-CZ" b="1" dirty="0" smtClean="0"/>
              <a:t>(Polovci=</a:t>
            </a:r>
            <a:r>
              <a:rPr lang="cs-CZ" b="1" dirty="0" err="1" smtClean="0"/>
              <a:t>Kumáni</a:t>
            </a:r>
            <a:r>
              <a:rPr lang="cs-CZ" b="1" dirty="0" smtClean="0"/>
              <a:t>, </a:t>
            </a:r>
            <a:r>
              <a:rPr lang="cs-CZ" b="1" dirty="0" err="1" smtClean="0"/>
              <a:t>Pečeňěhové</a:t>
            </a:r>
            <a:r>
              <a:rPr lang="cs-CZ" b="1" dirty="0" smtClean="0"/>
              <a:t>, Bulhaři)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17863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Konec bojů za osvobození a vznik Ruska – 15. století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IVAN III. </a:t>
            </a:r>
            <a:r>
              <a:rPr lang="cs-CZ" b="1" dirty="0" smtClean="0"/>
              <a:t>(1462–1505)</a:t>
            </a:r>
          </a:p>
          <a:p>
            <a:r>
              <a:rPr lang="cs-CZ" b="1" dirty="0" smtClean="0"/>
              <a:t>moskevský kníže</a:t>
            </a:r>
          </a:p>
          <a:p>
            <a:r>
              <a:rPr lang="cs-CZ" dirty="0" smtClean="0"/>
              <a:t>používal titul </a:t>
            </a:r>
            <a:r>
              <a:rPr lang="cs-CZ" b="1" dirty="0" err="1"/>
              <a:t>g</a:t>
            </a:r>
            <a:r>
              <a:rPr lang="cs-CZ" b="1" dirty="0" err="1" smtClean="0"/>
              <a:t>osudar</a:t>
            </a:r>
            <a:r>
              <a:rPr lang="cs-CZ" dirty="0" smtClean="0"/>
              <a:t> (vládce)</a:t>
            </a:r>
          </a:p>
          <a:p>
            <a:r>
              <a:rPr lang="cs-CZ" dirty="0" smtClean="0"/>
              <a:t>položil základy ruského státu</a:t>
            </a:r>
          </a:p>
          <a:p>
            <a:r>
              <a:rPr lang="cs-CZ" dirty="0" smtClean="0"/>
              <a:t>proběhl proces sjednocování samostatných ruských knížectví</a:t>
            </a:r>
          </a:p>
          <a:p>
            <a:r>
              <a:rPr lang="cs-CZ" dirty="0" smtClean="0"/>
              <a:t>převzal dědictví Byzance</a:t>
            </a:r>
          </a:p>
          <a:p>
            <a:r>
              <a:rPr lang="cs-CZ" dirty="0" smtClean="0"/>
              <a:t>završil porážku Zlaté hordy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460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Konec bojů za osvobození a vznik Ruska – 15.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IVAN III</a:t>
            </a:r>
            <a:r>
              <a:rPr lang="cs-CZ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cs-CZ" b="1" dirty="0" smtClean="0"/>
              <a:t>územní expanze státu: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připojil Knížectví Jaroslavské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koupil Knížectví rostovské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pak připojil </a:t>
            </a:r>
            <a:r>
              <a:rPr lang="cs-CZ" dirty="0" err="1" smtClean="0"/>
              <a:t>Novgorodsko</a:t>
            </a:r>
            <a:r>
              <a:rPr lang="cs-CZ" dirty="0" smtClean="0"/>
              <a:t>, Smolensko, </a:t>
            </a:r>
            <a:r>
              <a:rPr lang="cs-CZ" dirty="0" err="1" smtClean="0"/>
              <a:t>Pskovsko</a:t>
            </a:r>
            <a:r>
              <a:rPr lang="cs-CZ" dirty="0" smtClean="0"/>
              <a:t>, </a:t>
            </a:r>
            <a:r>
              <a:rPr lang="cs-CZ" dirty="0" err="1" smtClean="0"/>
              <a:t>Tversko</a:t>
            </a:r>
            <a:r>
              <a:rPr lang="cs-CZ" dirty="0" smtClean="0"/>
              <a:t> a </a:t>
            </a:r>
            <a:r>
              <a:rPr lang="cs-CZ" dirty="0" err="1" smtClean="0"/>
              <a:t>Rjazaňsko</a:t>
            </a:r>
            <a:endParaRPr lang="cs-CZ" dirty="0" smtClean="0"/>
          </a:p>
          <a:p>
            <a:r>
              <a:rPr lang="cs-CZ" b="1" dirty="0" smtClean="0"/>
              <a:t>vytvořil tak základy budoucího největšího státu Evropy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20905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48680"/>
            <a:ext cx="8552297" cy="561662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TextovéPole 4"/>
          <p:cNvSpPr txBox="1"/>
          <p:nvPr/>
        </p:nvSpPr>
        <p:spPr>
          <a:xfrm>
            <a:off x="683568" y="3933056"/>
            <a:ext cx="4536504" cy="58477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Moskevské knížectví </a:t>
            </a:r>
            <a:endParaRPr lang="cs-CZ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84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Konec bojů za osvobození a vznik Ruska – 15.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Ivan III.</a:t>
            </a:r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>
                <a:solidFill>
                  <a:srgbClr val="FF0000"/>
                </a:solidFill>
              </a:rPr>
              <a:t>1480 – </a:t>
            </a:r>
            <a:r>
              <a:rPr lang="cs-CZ" b="1" dirty="0" smtClean="0">
                <a:solidFill>
                  <a:srgbClr val="FF0000"/>
                </a:solidFill>
              </a:rPr>
              <a:t>definitivní porážka Zlaté hordy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1480 – Rusové odmítli platit Zlaté hordě daně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následovala trestná výprava chána – skončila fiaskem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následně ruská knížata dobyla hlavní město Zlaté hordy – </a:t>
            </a:r>
            <a:r>
              <a:rPr lang="cs-CZ" b="1" dirty="0" err="1" smtClean="0"/>
              <a:t>Saraj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Zlatá horda se rozpadla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na jihu existovaly pozůstatky mongolského státu – </a:t>
            </a:r>
            <a:r>
              <a:rPr lang="cs-CZ" b="1" dirty="0" smtClean="0"/>
              <a:t>chanáty</a:t>
            </a:r>
            <a:r>
              <a:rPr lang="cs-CZ" dirty="0" smtClean="0"/>
              <a:t> (krymský, kazaňský)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840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32656"/>
            <a:ext cx="7632848" cy="629052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TextovéPole 4"/>
          <p:cNvSpPr txBox="1"/>
          <p:nvPr/>
        </p:nvSpPr>
        <p:spPr>
          <a:xfrm>
            <a:off x="4884868" y="4077072"/>
            <a:ext cx="2830647" cy="584775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Chanáty na jihu</a:t>
            </a:r>
            <a:endParaRPr lang="cs-CZ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11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45810"/>
            <a:ext cx="4534232" cy="340067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249" y="1628800"/>
            <a:ext cx="3312368" cy="465237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" name="TextovéPole 2"/>
          <p:cNvSpPr txBox="1"/>
          <p:nvPr/>
        </p:nvSpPr>
        <p:spPr>
          <a:xfrm>
            <a:off x="827584" y="4725144"/>
            <a:ext cx="3753592" cy="1077218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Ivan III. trhá dopis </a:t>
            </a:r>
          </a:p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od chána Zlaté hordy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928317" y="645810"/>
            <a:ext cx="2088232" cy="58477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Ivan III. </a:t>
            </a:r>
            <a:endParaRPr lang="cs-CZ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50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Konec bojů za osvobození a vznik Ruska – 15.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7"/>
          </a:xfrm>
        </p:spPr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Ivan III.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Moskva stává „třetím Římem“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oženil se s neteří posledního </a:t>
            </a:r>
            <a:r>
              <a:rPr lang="cs-CZ" dirty="0" smtClean="0"/>
              <a:t>byzantského </a:t>
            </a:r>
            <a:r>
              <a:rPr lang="cs-CZ" dirty="0" smtClean="0"/>
              <a:t>císaře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přijal řadu ceremoniálů z Cařihradu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moskevský metropolita roku 1492: </a:t>
            </a:r>
            <a:r>
              <a:rPr lang="cs-CZ" i="1" dirty="0" smtClean="0"/>
              <a:t>„Dva Římy padly, třetí stojí pevně a čtvrtého už nebude.“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Co je míněno pod názvy první, druhý a třetí Řím?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800" b="1" dirty="0" smtClean="0">
                <a:solidFill>
                  <a:schemeClr val="tx2"/>
                </a:solidFill>
              </a:rPr>
              <a:t>Řím, Cařihrad, Moskva</a:t>
            </a:r>
            <a:endParaRPr lang="cs-CZ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86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Konec bojů za osvobození a vznik Ruska – 15.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Ivan III.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mění se ruská šlechta = bojaři, </a:t>
            </a:r>
            <a:r>
              <a:rPr lang="cs-CZ" dirty="0" smtClean="0"/>
              <a:t>dvě skupiny: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err="1" smtClean="0">
                <a:solidFill>
                  <a:srgbClr val="FF0000"/>
                </a:solidFill>
              </a:rPr>
              <a:t>votčinici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– </a:t>
            </a:r>
            <a:r>
              <a:rPr lang="cs-CZ" b="1" dirty="0" smtClean="0"/>
              <a:t>stará rodová šlechta</a:t>
            </a:r>
            <a:r>
              <a:rPr lang="cs-CZ" dirty="0" smtClean="0"/>
              <a:t>, její půda – </a:t>
            </a:r>
            <a:r>
              <a:rPr lang="cs-CZ" b="1" dirty="0" err="1" smtClean="0"/>
              <a:t>votčina</a:t>
            </a:r>
            <a:r>
              <a:rPr lang="cs-CZ" dirty="0" smtClean="0"/>
              <a:t> – zděděná po otcích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err="1" smtClean="0">
                <a:solidFill>
                  <a:srgbClr val="FF0000"/>
                </a:solidFill>
              </a:rPr>
              <a:t>poměščici</a:t>
            </a:r>
            <a:r>
              <a:rPr lang="cs-CZ" dirty="0" smtClean="0"/>
              <a:t> – </a:t>
            </a:r>
            <a:r>
              <a:rPr lang="cs-CZ" b="1" dirty="0" smtClean="0"/>
              <a:t>nová služebná šlechta</a:t>
            </a:r>
            <a:r>
              <a:rPr lang="cs-CZ" dirty="0" smtClean="0"/>
              <a:t>, její půda – </a:t>
            </a:r>
            <a:r>
              <a:rPr lang="cs-CZ" b="1" dirty="0" err="1" smtClean="0"/>
              <a:t>poměstí</a:t>
            </a:r>
            <a:r>
              <a:rPr lang="cs-CZ" b="1" dirty="0" smtClean="0"/>
              <a:t> </a:t>
            </a:r>
            <a:r>
              <a:rPr lang="cs-CZ" dirty="0" smtClean="0"/>
              <a:t>– dočasná držba půdy se souhlasem panovníka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282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Konec bojů za osvobození a vznik Ruska – 15.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Ivan III.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kulturní rozkvět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centrem Moskva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stavební rozkvět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Kreml </a:t>
            </a:r>
            <a:r>
              <a:rPr lang="cs-CZ" dirty="0" smtClean="0"/>
              <a:t>– sídlo knížat a později carů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err="1" smtClean="0"/>
              <a:t>Uspenský</a:t>
            </a:r>
            <a:r>
              <a:rPr lang="cs-CZ" b="1" dirty="0" smtClean="0"/>
              <a:t> chrám </a:t>
            </a:r>
            <a:r>
              <a:rPr lang="cs-CZ" dirty="0" smtClean="0"/>
              <a:t>– postavený za vlády Ivana III.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doba vzniku ruského jazyka a literatury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50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6792"/>
            <a:ext cx="3528392" cy="470268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229" y="1628800"/>
            <a:ext cx="3072341" cy="460851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TextovéPole 6"/>
          <p:cNvSpPr txBox="1"/>
          <p:nvPr/>
        </p:nvSpPr>
        <p:spPr>
          <a:xfrm>
            <a:off x="683568" y="476672"/>
            <a:ext cx="3672408" cy="58477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err="1" smtClean="0">
                <a:solidFill>
                  <a:schemeClr val="bg1"/>
                </a:solidFill>
              </a:rPr>
              <a:t>Uspenský</a:t>
            </a:r>
            <a:r>
              <a:rPr lang="cs-CZ" sz="3200" b="1" dirty="0" smtClean="0">
                <a:solidFill>
                  <a:schemeClr val="bg1"/>
                </a:solidFill>
              </a:rPr>
              <a:t> chrám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242234" y="476672"/>
            <a:ext cx="3024336" cy="58477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smtClean="0">
                <a:solidFill>
                  <a:schemeClr val="bg1"/>
                </a:solidFill>
              </a:rPr>
              <a:t>Spasská věž</a:t>
            </a:r>
            <a:endParaRPr lang="cs-CZ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2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Mongolové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kočovníci z Mongolska</a:t>
            </a:r>
          </a:p>
          <a:p>
            <a:r>
              <a:rPr lang="cs-CZ" dirty="0" smtClean="0"/>
              <a:t>kmenové zřízení</a:t>
            </a:r>
          </a:p>
          <a:p>
            <a:r>
              <a:rPr lang="cs-CZ" dirty="0" smtClean="0"/>
              <a:t>v čele kmene náčelník s titulem </a:t>
            </a:r>
            <a:r>
              <a:rPr lang="cs-CZ" b="1" dirty="0" smtClean="0">
                <a:solidFill>
                  <a:srgbClr val="FF0000"/>
                </a:solidFill>
              </a:rPr>
              <a:t>chán</a:t>
            </a:r>
          </a:p>
          <a:p>
            <a:r>
              <a:rPr lang="cs-CZ" dirty="0" smtClean="0"/>
              <a:t>označováni též jako </a:t>
            </a:r>
            <a:r>
              <a:rPr lang="cs-CZ" b="1" dirty="0" smtClean="0">
                <a:solidFill>
                  <a:srgbClr val="FF0000"/>
                </a:solidFill>
              </a:rPr>
              <a:t>Tataři</a:t>
            </a:r>
          </a:p>
          <a:p>
            <a:r>
              <a:rPr lang="cs-CZ" dirty="0" smtClean="0"/>
              <a:t>příslušníci mongolské větve </a:t>
            </a:r>
            <a:r>
              <a:rPr lang="cs-CZ" b="1" dirty="0" smtClean="0"/>
              <a:t>altajských národů</a:t>
            </a:r>
          </a:p>
          <a:p>
            <a:r>
              <a:rPr lang="cs-CZ" dirty="0" smtClean="0"/>
              <a:t>lovci a pastevci</a:t>
            </a:r>
          </a:p>
          <a:p>
            <a:r>
              <a:rPr lang="cs-CZ" b="1" dirty="0" smtClean="0"/>
              <a:t>mobilní armáda </a:t>
            </a:r>
            <a:r>
              <a:rPr lang="cs-CZ" dirty="0" smtClean="0"/>
              <a:t>– koně, jízda, luky a kopí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66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Konec bojů za osvobození a vznik Ruska – 15.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Ivan III.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počátek pronikání na Sibiř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kupecký rod </a:t>
            </a:r>
            <a:r>
              <a:rPr lang="cs-CZ" b="1" dirty="0" err="1" smtClean="0"/>
              <a:t>Stroganovových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výpravy za Ural na Sibiř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kupci ovládli část Sibiře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600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SJEDNOCENÍ MONGOLŮ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ČINGISCHÁN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velký chán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vlastním jménem </a:t>
            </a:r>
            <a:r>
              <a:rPr lang="cs-CZ" b="1" dirty="0" err="1" smtClean="0">
                <a:latin typeface="+mj-lt"/>
              </a:rPr>
              <a:t>Tem</a:t>
            </a:r>
            <a:r>
              <a:rPr lang="cs-CZ" b="1" dirty="0" err="1" smtClean="0">
                <a:latin typeface="+mj-lt"/>
                <a:cs typeface="Vrinda"/>
              </a:rPr>
              <a:t>üdžin</a:t>
            </a:r>
            <a:endParaRPr lang="cs-CZ" b="1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1206</a:t>
            </a:r>
            <a:r>
              <a:rPr lang="cs-CZ" dirty="0" smtClean="0"/>
              <a:t> – na velkém sněmu                                         Mongolů (</a:t>
            </a:r>
            <a:r>
              <a:rPr lang="cs-CZ" b="1" dirty="0" smtClean="0"/>
              <a:t>churalu) </a:t>
            </a:r>
            <a:r>
              <a:rPr lang="cs-CZ" dirty="0" smtClean="0"/>
              <a:t>zvolen                                         velkým chánem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zahájil výboje do Asie a Evropy</a:t>
            </a:r>
            <a:endParaRPr lang="cs-CZ" dirty="0"/>
          </a:p>
        </p:txBody>
      </p:sp>
      <p:pic>
        <p:nvPicPr>
          <p:cNvPr id="4" name="Zástupný symbol pro obsa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00808"/>
            <a:ext cx="3012852" cy="44644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1246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Čingischánovy výboje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1520" y="1600200"/>
            <a:ext cx="8496944" cy="499715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dobyl severní Čínu</a:t>
            </a:r>
          </a:p>
          <a:p>
            <a:r>
              <a:rPr lang="cs-CZ" dirty="0" smtClean="0"/>
              <a:t>ovládnul Střední Asii</a:t>
            </a:r>
          </a:p>
          <a:p>
            <a:r>
              <a:rPr lang="cs-CZ" dirty="0" smtClean="0"/>
              <a:t>podmanil si Zakavkazsko</a:t>
            </a:r>
          </a:p>
          <a:p>
            <a:r>
              <a:rPr lang="cs-CZ" dirty="0" smtClean="0"/>
              <a:t>vpád do Evropy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1223 – bitva na řece </a:t>
            </a:r>
            <a:r>
              <a:rPr lang="cs-CZ" b="1" dirty="0" err="1" smtClean="0">
                <a:solidFill>
                  <a:srgbClr val="FF0000"/>
                </a:solidFill>
              </a:rPr>
              <a:t>Kalce</a:t>
            </a:r>
            <a:r>
              <a:rPr lang="cs-CZ" dirty="0" smtClean="0"/>
              <a:t>,                               porážka ruských knížat</a:t>
            </a:r>
          </a:p>
          <a:p>
            <a:r>
              <a:rPr lang="cs-CZ" dirty="0" smtClean="0"/>
              <a:t>poté se musel stáhnout do                                      Asie kvůli nepokojům</a:t>
            </a:r>
          </a:p>
          <a:p>
            <a:r>
              <a:rPr lang="cs-CZ" b="1" dirty="0" smtClean="0"/>
              <a:t>1227 - umírá</a:t>
            </a:r>
            <a:endParaRPr lang="cs-CZ" b="1" dirty="0"/>
          </a:p>
        </p:txBody>
      </p:sp>
      <p:pic>
        <p:nvPicPr>
          <p:cNvPr id="7" name="Zástupný symbol pro obsah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1" t="9453" r="4190" b="6273"/>
          <a:stretch/>
        </p:blipFill>
        <p:spPr>
          <a:xfrm>
            <a:off x="5549356" y="1700808"/>
            <a:ext cx="3130484" cy="339829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8" name="TextovéPole 7"/>
          <p:cNvSpPr txBox="1"/>
          <p:nvPr/>
        </p:nvSpPr>
        <p:spPr>
          <a:xfrm>
            <a:off x="5568327" y="5562267"/>
            <a:ext cx="3111513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bg1"/>
                </a:solidFill>
              </a:rPr>
              <a:t>Bitva na řece </a:t>
            </a:r>
            <a:r>
              <a:rPr lang="cs-CZ" sz="2800" b="1" dirty="0" err="1" smtClean="0">
                <a:solidFill>
                  <a:schemeClr val="bg1"/>
                </a:solidFill>
              </a:rPr>
              <a:t>Kalce</a:t>
            </a:r>
            <a:endParaRPr lang="cs-CZ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79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79096" cy="70609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36" y="240712"/>
            <a:ext cx="8136904" cy="6397290"/>
          </a:xfrm>
          <a:prstGeom prst="rect">
            <a:avLst/>
          </a:prstGeom>
          <a:ln w="57150">
            <a:solidFill>
              <a:schemeClr val="tx2">
                <a:lumMod val="75000"/>
              </a:schemeClr>
            </a:solidFill>
          </a:ln>
        </p:spPr>
      </p:pic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527851" y="1844824"/>
            <a:ext cx="8229600" cy="452596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331640" y="64533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790641" y="5085184"/>
            <a:ext cx="7495898" cy="584775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Pravlast Mongolů a územní vývoj jejich říše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41198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Nový vpád Mongolů do Evropy  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 fontScale="92500" lnSpcReduction="20000"/>
          </a:bodyPr>
          <a:lstStyle/>
          <a:p>
            <a:r>
              <a:rPr lang="cs-CZ" sz="3500" b="1" dirty="0" smtClean="0">
                <a:solidFill>
                  <a:srgbClr val="FF0000"/>
                </a:solidFill>
                <a:latin typeface="+mj-lt"/>
                <a:cs typeface="Vrinda"/>
              </a:rPr>
              <a:t>syn ÖGEDEJ a vnuk BATÚ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po </a:t>
            </a:r>
            <a:r>
              <a:rPr lang="cs-CZ" dirty="0" err="1" smtClean="0"/>
              <a:t>Čingizchánově</a:t>
            </a:r>
            <a:r>
              <a:rPr lang="cs-CZ" dirty="0" smtClean="0"/>
              <a:t> smrti u moci jeho potomci</a:t>
            </a:r>
            <a:endParaRPr lang="cs-CZ" sz="3500" b="1" dirty="0" smtClean="0">
              <a:solidFill>
                <a:srgbClr val="FF0000"/>
              </a:solidFill>
              <a:latin typeface="+mj-lt"/>
              <a:cs typeface="Vrinda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>
                <a:latin typeface="+mj-lt"/>
                <a:cs typeface="Vrinda"/>
              </a:rPr>
              <a:t>dokončili </a:t>
            </a:r>
            <a:r>
              <a:rPr lang="cs-CZ" dirty="0" smtClean="0">
                <a:cs typeface="Vrinda"/>
              </a:rPr>
              <a:t>ovládnutí</a:t>
            </a:r>
            <a:r>
              <a:rPr lang="cs-CZ" dirty="0" smtClean="0">
                <a:latin typeface="+mj-lt"/>
                <a:cs typeface="Vrinda"/>
              </a:rPr>
              <a:t> Číny (mongolská dynastie </a:t>
            </a:r>
            <a:r>
              <a:rPr lang="cs-CZ" b="1" dirty="0" err="1" smtClean="0">
                <a:latin typeface="+mj-lt"/>
                <a:cs typeface="Vrinda"/>
              </a:rPr>
              <a:t>J</a:t>
            </a:r>
            <a:r>
              <a:rPr lang="cs-CZ" b="1" dirty="0" err="1" smtClean="0">
                <a:latin typeface="Vrinda"/>
                <a:cs typeface="Vrinda"/>
              </a:rPr>
              <a:t>üan</a:t>
            </a:r>
            <a:r>
              <a:rPr lang="cs-CZ" b="1" dirty="0" smtClean="0">
                <a:latin typeface="Vrinda"/>
                <a:cs typeface="Vrinda"/>
              </a:rPr>
              <a:t> – chán </a:t>
            </a:r>
            <a:r>
              <a:rPr lang="cs-CZ" b="1" dirty="0" err="1" smtClean="0">
                <a:latin typeface="Vrinda"/>
                <a:cs typeface="Vrinda"/>
              </a:rPr>
              <a:t>Kublaj</a:t>
            </a:r>
            <a:r>
              <a:rPr lang="cs-CZ" dirty="0" smtClean="0">
                <a:latin typeface="Vrinda"/>
                <a:cs typeface="Vrinda"/>
              </a:rPr>
              <a:t>)</a:t>
            </a:r>
            <a:endParaRPr lang="cs-CZ" dirty="0">
              <a:latin typeface="+mj-lt"/>
              <a:cs typeface="Vrinda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>
                <a:latin typeface="+mj-lt"/>
                <a:cs typeface="Vrinda"/>
              </a:rPr>
              <a:t>podmanili jihovýchodní Asii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>
                <a:latin typeface="+mj-lt"/>
                <a:cs typeface="Vrinda"/>
              </a:rPr>
              <a:t>1240 – </a:t>
            </a:r>
            <a:r>
              <a:rPr lang="cs-CZ" dirty="0" err="1" smtClean="0">
                <a:latin typeface="+mj-lt"/>
                <a:cs typeface="Vrinda"/>
              </a:rPr>
              <a:t>Bátuova</a:t>
            </a:r>
            <a:r>
              <a:rPr lang="cs-CZ" dirty="0" smtClean="0">
                <a:latin typeface="+mj-lt"/>
                <a:cs typeface="Vrinda"/>
              </a:rPr>
              <a:t> výprava do Evropy</a:t>
            </a:r>
          </a:p>
          <a:p>
            <a:r>
              <a:rPr lang="cs-CZ" b="1" dirty="0" smtClean="0">
                <a:latin typeface="+mj-lt"/>
                <a:cs typeface="Vrinda"/>
              </a:rPr>
              <a:t>1240 – pád Kyjeva – zánik Kyjevské Rusi</a:t>
            </a:r>
          </a:p>
          <a:p>
            <a:r>
              <a:rPr lang="cs-CZ" b="1" dirty="0" smtClean="0">
                <a:latin typeface="+mj-lt"/>
                <a:cs typeface="Vrinda"/>
              </a:rPr>
              <a:t>1241 – bitva u </a:t>
            </a:r>
            <a:r>
              <a:rPr lang="cs-CZ" b="1" dirty="0" err="1" smtClean="0">
                <a:latin typeface="+mj-lt"/>
                <a:cs typeface="Vrinda"/>
              </a:rPr>
              <a:t>Lehnice</a:t>
            </a:r>
            <a:r>
              <a:rPr lang="cs-CZ" b="1" dirty="0" smtClean="0">
                <a:latin typeface="+mj-lt"/>
                <a:cs typeface="Vrinda"/>
              </a:rPr>
              <a:t> ve Slezsku</a:t>
            </a:r>
            <a:r>
              <a:rPr lang="cs-CZ" dirty="0" smtClean="0">
                <a:latin typeface="+mj-lt"/>
                <a:cs typeface="Vrinda"/>
              </a:rPr>
              <a:t>, po vyplenění Balkánu se Mongolové vracejí na východ</a:t>
            </a:r>
          </a:p>
          <a:p>
            <a:r>
              <a:rPr lang="cs-CZ" b="1" dirty="0" smtClean="0">
                <a:solidFill>
                  <a:srgbClr val="0070C0"/>
                </a:solidFill>
                <a:latin typeface="+mj-lt"/>
                <a:cs typeface="Vrinda"/>
              </a:rPr>
              <a:t>Který český král ochránil naše území před vpádem Tatarů?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cs-CZ" sz="3000" b="1" dirty="0" smtClean="0">
                <a:solidFill>
                  <a:srgbClr val="0070C0"/>
                </a:solidFill>
                <a:latin typeface="+mj-lt"/>
                <a:cs typeface="Vrinda"/>
              </a:rPr>
              <a:t>Václav I.</a:t>
            </a:r>
            <a:endParaRPr lang="cs-CZ" sz="3000" b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844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633490" cy="720080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bg1"/>
                </a:solidFill>
                <a:cs typeface="Vrinda"/>
              </a:rPr>
              <a:t>Chán </a:t>
            </a:r>
            <a:r>
              <a:rPr lang="cs-CZ" sz="3200" b="1" dirty="0" err="1" smtClean="0">
                <a:solidFill>
                  <a:schemeClr val="bg1"/>
                </a:solidFill>
                <a:cs typeface="Vrinda"/>
              </a:rPr>
              <a:t>Ögedej</a:t>
            </a:r>
            <a:r>
              <a:rPr lang="cs-CZ" sz="3200" b="1" dirty="0" smtClean="0">
                <a:solidFill>
                  <a:schemeClr val="bg1"/>
                </a:solidFill>
              </a:rPr>
              <a:t> 			Chán </a:t>
            </a:r>
            <a:r>
              <a:rPr lang="cs-CZ" sz="3200" b="1" dirty="0" err="1" smtClean="0">
                <a:solidFill>
                  <a:schemeClr val="bg1"/>
                </a:solidFill>
              </a:rPr>
              <a:t>Batú</a:t>
            </a:r>
            <a:endParaRPr lang="cs-CZ" sz="3200" b="1" dirty="0">
              <a:solidFill>
                <a:schemeClr val="bg1"/>
              </a:solidFill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58765"/>
            <a:ext cx="3664421" cy="429260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95" t="577" r="8714" b="19339"/>
          <a:stretch/>
        </p:blipFill>
        <p:spPr>
          <a:xfrm>
            <a:off x="5148706" y="1628800"/>
            <a:ext cx="3168352" cy="434891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2678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3" t="3257" r="4140" b="5294"/>
          <a:stretch/>
        </p:blipFill>
        <p:spPr>
          <a:xfrm>
            <a:off x="482541" y="620688"/>
            <a:ext cx="4776716" cy="3370997"/>
          </a:xfrm>
          <a:prstGeom prst="roundRect">
            <a:avLst>
              <a:gd name="adj" fmla="val 11111"/>
            </a:avLst>
          </a:prstGeom>
          <a:ln w="190500" cap="rnd">
            <a:solidFill>
              <a:schemeClr val="tx2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28"/>
          <a:stretch/>
        </p:blipFill>
        <p:spPr>
          <a:xfrm>
            <a:off x="4572000" y="2958324"/>
            <a:ext cx="4238328" cy="35037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ovéPole 5"/>
          <p:cNvSpPr txBox="1"/>
          <p:nvPr/>
        </p:nvSpPr>
        <p:spPr>
          <a:xfrm>
            <a:off x="5652119" y="908720"/>
            <a:ext cx="2753061" cy="584775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Bitva u </a:t>
            </a:r>
            <a:r>
              <a:rPr lang="cs-CZ" sz="3200" b="1" dirty="0" err="1" smtClean="0">
                <a:solidFill>
                  <a:schemeClr val="bg1"/>
                </a:solidFill>
              </a:rPr>
              <a:t>Lehnice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474620" y="5085184"/>
            <a:ext cx="2792559" cy="1077218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Chán </a:t>
            </a:r>
            <a:r>
              <a:rPr lang="cs-CZ" sz="3200" b="1" dirty="0" err="1" smtClean="0">
                <a:solidFill>
                  <a:schemeClr val="bg1"/>
                </a:solidFill>
              </a:rPr>
              <a:t>Batú</a:t>
            </a:r>
            <a:r>
              <a:rPr lang="cs-CZ" sz="32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a jeho vazalové</a:t>
            </a:r>
            <a:endParaRPr lang="cs-CZ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8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932</Words>
  <Application>Microsoft Office PowerPoint</Application>
  <PresentationFormat>Předvádění na obrazovce (4:3)</PresentationFormat>
  <Paragraphs>164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Motiv systému Office</vt:lpstr>
      <vt:lpstr>TATARSKÝ VPÁD DO EVROPY A VÝVOJ VÝCHODNÍ EVROPY</vt:lpstr>
      <vt:lpstr>Situace ve východní Evropě</vt:lpstr>
      <vt:lpstr>Mongolové</vt:lpstr>
      <vt:lpstr>SJEDNOCENÍ MONGOLŮ</vt:lpstr>
      <vt:lpstr>Čingischánovy výboje</vt:lpstr>
      <vt:lpstr>Prezentace aplikace PowerPoint</vt:lpstr>
      <vt:lpstr>Nový vpád Mongolů do Evropy  </vt:lpstr>
      <vt:lpstr>Chán Ögedej    Chán Batú</vt:lpstr>
      <vt:lpstr>Prezentace aplikace PowerPoint</vt:lpstr>
      <vt:lpstr>Vznik Zlaté hordy</vt:lpstr>
      <vt:lpstr>Prezentace aplikace PowerPoint</vt:lpstr>
      <vt:lpstr>Zánik Kyjevské Rusi </vt:lpstr>
      <vt:lpstr>Novgorodská republika</vt:lpstr>
      <vt:lpstr>Prezentace aplikace PowerPoint</vt:lpstr>
      <vt:lpstr>Novgorodská republika</vt:lpstr>
      <vt:lpstr>Prezentace aplikace PowerPoint</vt:lpstr>
      <vt:lpstr>Východní Evropa ve 14. století</vt:lpstr>
      <vt:lpstr>Počátek boje za osvobození východní Evropy – 14. století</vt:lpstr>
      <vt:lpstr>Počátek boje za osvobození východní Evropy – 14. století</vt:lpstr>
      <vt:lpstr>Konec bojů za osvobození a vznik Ruska – 15. století</vt:lpstr>
      <vt:lpstr>Konec bojů za osvobození a vznik Ruska – 15. století</vt:lpstr>
      <vt:lpstr>Prezentace aplikace PowerPoint</vt:lpstr>
      <vt:lpstr>Konec bojů za osvobození a vznik Ruska – 15. století</vt:lpstr>
      <vt:lpstr>Prezentace aplikace PowerPoint</vt:lpstr>
      <vt:lpstr>Prezentace aplikace PowerPoint</vt:lpstr>
      <vt:lpstr>Konec bojů za osvobození a vznik Ruska – 15. století</vt:lpstr>
      <vt:lpstr>Konec bojů za osvobození a vznik Ruska – 15. století</vt:lpstr>
      <vt:lpstr>Konec bojů za osvobození a vznik Ruska – 15. století</vt:lpstr>
      <vt:lpstr>Prezentace aplikace PowerPoint</vt:lpstr>
      <vt:lpstr>Konec bojů za osvobození a vznik Ruska – 15. století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MONGOLSKÁ EXPANZE A VÝVOJ VÝCHODNÍ EVROPY</dc:title>
  <dc:creator>Lenka</dc:creator>
  <cp:lastModifiedBy>Lenka</cp:lastModifiedBy>
  <cp:revision>29</cp:revision>
  <dcterms:created xsi:type="dcterms:W3CDTF">2014-08-20T09:20:27Z</dcterms:created>
  <dcterms:modified xsi:type="dcterms:W3CDTF">2017-01-06T19:38:18Z</dcterms:modified>
</cp:coreProperties>
</file>