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7" r:id="rId7"/>
    <p:sldId id="261" r:id="rId8"/>
    <p:sldId id="262" r:id="rId9"/>
    <p:sldId id="275" r:id="rId10"/>
    <p:sldId id="263" r:id="rId11"/>
    <p:sldId id="284" r:id="rId12"/>
    <p:sldId id="264" r:id="rId13"/>
    <p:sldId id="288" r:id="rId14"/>
    <p:sldId id="285" r:id="rId15"/>
    <p:sldId id="265" r:id="rId16"/>
    <p:sldId id="266" r:id="rId17"/>
    <p:sldId id="267" r:id="rId18"/>
    <p:sldId id="269" r:id="rId19"/>
    <p:sldId id="286" r:id="rId20"/>
    <p:sldId id="289" r:id="rId21"/>
    <p:sldId id="268" r:id="rId22"/>
    <p:sldId id="276" r:id="rId23"/>
    <p:sldId id="277" r:id="rId24"/>
    <p:sldId id="281" r:id="rId25"/>
    <p:sldId id="278" r:id="rId26"/>
    <p:sldId id="279" r:id="rId27"/>
    <p:sldId id="280" r:id="rId28"/>
    <p:sldId id="282" r:id="rId29"/>
    <p:sldId id="283" r:id="rId30"/>
    <p:sldId id="272" r:id="rId31"/>
    <p:sldId id="273" r:id="rId32"/>
    <p:sldId id="291" r:id="rId33"/>
    <p:sldId id="290" r:id="rId34"/>
    <p:sldId id="293" r:id="rId35"/>
    <p:sldId id="292" r:id="rId36"/>
    <p:sldId id="294" r:id="rId37"/>
    <p:sldId id="296" r:id="rId38"/>
    <p:sldId id="297" r:id="rId39"/>
    <p:sldId id="298" r:id="rId40"/>
    <p:sldId id="299" r:id="rId41"/>
    <p:sldId id="300" r:id="rId4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CCFF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7F1B-BBB8-4770-9289-50DE10F55DC1}" type="datetimeFigureOut">
              <a:rPr lang="cs-CZ" smtClean="0"/>
              <a:t>20.8.2014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34D9-460A-49A8-8442-8ADBC09FE1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891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7F1B-BBB8-4770-9289-50DE10F55DC1}" type="datetimeFigureOut">
              <a:rPr lang="cs-CZ" smtClean="0"/>
              <a:t>20.8.2014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34D9-460A-49A8-8442-8ADBC09FE1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5955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7F1B-BBB8-4770-9289-50DE10F55DC1}" type="datetimeFigureOut">
              <a:rPr lang="cs-CZ" smtClean="0"/>
              <a:t>20.8.2014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34D9-460A-49A8-8442-8ADBC09FE1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5765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7F1B-BBB8-4770-9289-50DE10F55DC1}" type="datetimeFigureOut">
              <a:rPr lang="cs-CZ" smtClean="0"/>
              <a:t>20.8.2014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34D9-460A-49A8-8442-8ADBC09FE1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9082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7F1B-BBB8-4770-9289-50DE10F55DC1}" type="datetimeFigureOut">
              <a:rPr lang="cs-CZ" smtClean="0"/>
              <a:t>20.8.2014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34D9-460A-49A8-8442-8ADBC09FE1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3134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7F1B-BBB8-4770-9289-50DE10F55DC1}" type="datetimeFigureOut">
              <a:rPr lang="cs-CZ" smtClean="0"/>
              <a:t>20.8.2014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34D9-460A-49A8-8442-8ADBC09FE1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3115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7F1B-BBB8-4770-9289-50DE10F55DC1}" type="datetimeFigureOut">
              <a:rPr lang="cs-CZ" smtClean="0"/>
              <a:t>20.8.2014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34D9-460A-49A8-8442-8ADBC09FE1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0016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7F1B-BBB8-4770-9289-50DE10F55DC1}" type="datetimeFigureOut">
              <a:rPr lang="cs-CZ" smtClean="0"/>
              <a:t>20.8.2014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34D9-460A-49A8-8442-8ADBC09FE1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5218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7F1B-BBB8-4770-9289-50DE10F55DC1}" type="datetimeFigureOut">
              <a:rPr lang="cs-CZ" smtClean="0"/>
              <a:t>20.8.2014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34D9-460A-49A8-8442-8ADBC09FE1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0332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7F1B-BBB8-4770-9289-50DE10F55DC1}" type="datetimeFigureOut">
              <a:rPr lang="cs-CZ" smtClean="0"/>
              <a:t>20.8.2014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34D9-460A-49A8-8442-8ADBC09FE1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0846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7F1B-BBB8-4770-9289-50DE10F55DC1}" type="datetimeFigureOut">
              <a:rPr lang="cs-CZ" smtClean="0"/>
              <a:t>20.8.2014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34D9-460A-49A8-8442-8ADBC09FE1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957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27F1B-BBB8-4770-9289-50DE10F55DC1}" type="datetimeFigureOut">
              <a:rPr lang="cs-CZ" smtClean="0"/>
              <a:t>20.8.2014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434D9-460A-49A8-8442-8ADBC09FE1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7619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://upload.wikimedia.org/wikipedia/commons/thumb/e/e0/Osman_I_by_John_Young.jpg/155px-Osman_I_by_John_Young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0" y="2130425"/>
            <a:ext cx="8640960" cy="1470025"/>
          </a:xfrm>
        </p:spPr>
        <p:txBody>
          <a:bodyPr>
            <a:noAutofit/>
          </a:bodyPr>
          <a:lstStyle/>
          <a:p>
            <a:r>
              <a:rPr lang="cs-CZ" sz="4800" b="1" dirty="0" smtClean="0">
                <a:solidFill>
                  <a:srgbClr val="FF0000"/>
                </a:solidFill>
              </a:rPr>
              <a:t>TURECKÁ EXPANZE NA BALKÁN </a:t>
            </a:r>
            <a:r>
              <a:rPr lang="cs-CZ" sz="4800" b="1" smtClean="0">
                <a:solidFill>
                  <a:srgbClr val="FF0000"/>
                </a:solidFill>
              </a:rPr>
              <a:t/>
            </a:r>
            <a:br>
              <a:rPr lang="cs-CZ" sz="4800" b="1" smtClean="0">
                <a:solidFill>
                  <a:srgbClr val="FF0000"/>
                </a:solidFill>
              </a:rPr>
            </a:br>
            <a:r>
              <a:rPr lang="cs-CZ" sz="4800" b="1" smtClean="0">
                <a:solidFill>
                  <a:srgbClr val="FF0000"/>
                </a:solidFill>
              </a:rPr>
              <a:t>A VZNIK </a:t>
            </a:r>
            <a:r>
              <a:rPr lang="cs-CZ" sz="4800" b="1" dirty="0" smtClean="0">
                <a:solidFill>
                  <a:srgbClr val="FF0000"/>
                </a:solidFill>
              </a:rPr>
              <a:t>OSMANSKÉ ŘÍŠE</a:t>
            </a:r>
            <a:endParaRPr lang="cs-CZ" sz="4800" b="1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b="1" dirty="0">
                <a:solidFill>
                  <a:schemeClr val="tx1"/>
                </a:solidFill>
              </a:rPr>
              <a:t>Vrcholný a pozdní středověk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168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TURECKÁ EXPANZE VE 14. STOLETÍ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52578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BAJEZÍD I.</a:t>
            </a:r>
          </a:p>
          <a:p>
            <a:r>
              <a:rPr lang="cs-CZ" b="1" dirty="0" smtClean="0"/>
              <a:t>1396 - 1. křížová výprava </a:t>
            </a:r>
            <a:r>
              <a:rPr lang="cs-CZ" dirty="0" smtClean="0"/>
              <a:t>proti Turkům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v čele uherský král </a:t>
            </a:r>
            <a:r>
              <a:rPr lang="cs-CZ" b="1" dirty="0" smtClean="0"/>
              <a:t>Zikmund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/>
              <a:t>poražen v bitvě u </a:t>
            </a:r>
            <a:r>
              <a:rPr lang="cs-CZ" b="1" dirty="0" err="1" smtClean="0"/>
              <a:t>Nikopole</a:t>
            </a:r>
            <a:endParaRPr lang="cs-CZ" b="1" dirty="0" smtClean="0"/>
          </a:p>
          <a:p>
            <a:r>
              <a:rPr lang="cs-CZ" b="1" dirty="0" smtClean="0"/>
              <a:t>1402 - </a:t>
            </a:r>
            <a:r>
              <a:rPr lang="cs-CZ" dirty="0" smtClean="0"/>
              <a:t>vpád Mongolů do Anatólie, porážka Turků v bitvě </a:t>
            </a:r>
            <a:r>
              <a:rPr lang="cs-CZ" b="1" dirty="0" smtClean="0"/>
              <a:t>u Ankary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v čele </a:t>
            </a:r>
            <a:r>
              <a:rPr lang="cs-CZ" b="1" dirty="0" err="1" smtClean="0"/>
              <a:t>Tímur</a:t>
            </a:r>
            <a:r>
              <a:rPr lang="cs-CZ" b="1" dirty="0" smtClean="0"/>
              <a:t> </a:t>
            </a:r>
            <a:r>
              <a:rPr lang="cs-CZ" b="1" dirty="0" err="1" smtClean="0"/>
              <a:t>Lenk</a:t>
            </a:r>
            <a:r>
              <a:rPr lang="cs-CZ" b="1" dirty="0" smtClean="0"/>
              <a:t> zvaný </a:t>
            </a:r>
            <a:r>
              <a:rPr lang="cs-CZ" b="1" dirty="0" err="1" smtClean="0"/>
              <a:t>Tamerlán</a:t>
            </a:r>
            <a:endParaRPr lang="cs-CZ" b="1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err="1" smtClean="0"/>
              <a:t>Bajezíd</a:t>
            </a:r>
            <a:r>
              <a:rPr lang="cs-CZ" dirty="0" smtClean="0"/>
              <a:t> zajat, v zajetí zemřel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zpomalení turecké expanze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094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16624" cy="4416708"/>
          </a:xfrm>
          <a:ln w="57150">
            <a:solidFill>
              <a:schemeClr val="tx2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288" y="908720"/>
            <a:ext cx="4399808" cy="5419764"/>
          </a:xfrm>
          <a:prstGeom prst="rect">
            <a:avLst/>
          </a:prstGeom>
          <a:ln w="57150">
            <a:solidFill>
              <a:schemeClr val="tx2"/>
            </a:solidFill>
          </a:ln>
        </p:spPr>
      </p:pic>
      <p:sp>
        <p:nvSpPr>
          <p:cNvPr id="6" name="TextovéPole 5"/>
          <p:cNvSpPr txBox="1"/>
          <p:nvPr/>
        </p:nvSpPr>
        <p:spPr>
          <a:xfrm>
            <a:off x="5868144" y="5805264"/>
            <a:ext cx="2520280" cy="52322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tx2"/>
                </a:solidFill>
              </a:rPr>
              <a:t>TAMERLÁN </a:t>
            </a:r>
            <a:endParaRPr lang="cs-CZ" sz="2800" b="1" dirty="0">
              <a:solidFill>
                <a:schemeClr val="tx2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375518" y="112276"/>
            <a:ext cx="2883097" cy="523220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</a:rPr>
              <a:t>Říše </a:t>
            </a:r>
            <a:r>
              <a:rPr lang="cs-CZ" sz="2800" b="1" dirty="0" err="1" smtClean="0">
                <a:solidFill>
                  <a:schemeClr val="bg1"/>
                </a:solidFill>
              </a:rPr>
              <a:t>Tímura</a:t>
            </a:r>
            <a:r>
              <a:rPr lang="cs-CZ" sz="2800" b="1" dirty="0" smtClean="0">
                <a:solidFill>
                  <a:schemeClr val="bg1"/>
                </a:solidFill>
              </a:rPr>
              <a:t> Lenka</a:t>
            </a:r>
            <a:endParaRPr lang="cs-CZ" sz="2800" b="1" dirty="0">
              <a:solidFill>
                <a:schemeClr val="bg1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247748"/>
            <a:ext cx="3575047" cy="3575047"/>
          </a:xfrm>
          <a:prstGeom prst="rect">
            <a:avLst/>
          </a:prstGeom>
          <a:ln w="57150">
            <a:solidFill>
              <a:schemeClr val="tx2"/>
            </a:solidFill>
          </a:ln>
        </p:spPr>
      </p:pic>
      <p:sp>
        <p:nvSpPr>
          <p:cNvPr id="8" name="TextovéPole 7"/>
          <p:cNvSpPr txBox="1"/>
          <p:nvPr/>
        </p:nvSpPr>
        <p:spPr>
          <a:xfrm>
            <a:off x="683568" y="6313625"/>
            <a:ext cx="1665521" cy="523220"/>
          </a:xfrm>
          <a:prstGeom prst="rect">
            <a:avLst/>
          </a:prstGeom>
          <a:solidFill>
            <a:schemeClr val="tx2"/>
          </a:solidFill>
          <a:ln w="571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</a:rPr>
              <a:t>BAJEZÍD I.</a:t>
            </a:r>
            <a:endParaRPr lang="cs-CZ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47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TURECKÁ EXPANZE V 15. STOLETÍ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lnSpcReduction="10000"/>
          </a:bodyPr>
          <a:lstStyle/>
          <a:p>
            <a:r>
              <a:rPr lang="cs-CZ" b="1" dirty="0" smtClean="0"/>
              <a:t>1444 – 2. křížová výprava proti Turkům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florentská unie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v čele uherský král </a:t>
            </a:r>
            <a:r>
              <a:rPr lang="cs-CZ" b="1" dirty="0" smtClean="0"/>
              <a:t>Vladislav </a:t>
            </a:r>
            <a:r>
              <a:rPr lang="cs-CZ" b="1" dirty="0" err="1" smtClean="0"/>
              <a:t>Varnenčí</a:t>
            </a:r>
            <a:r>
              <a:rPr lang="cs-CZ" dirty="0" err="1" smtClean="0"/>
              <a:t>k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uherský magnát </a:t>
            </a:r>
            <a:r>
              <a:rPr lang="cs-CZ" b="1" dirty="0" smtClean="0"/>
              <a:t>Jan </a:t>
            </a:r>
            <a:r>
              <a:rPr lang="cs-CZ" b="1" dirty="0" err="1" smtClean="0"/>
              <a:t>Hunyady</a:t>
            </a:r>
            <a:endParaRPr lang="cs-CZ" b="1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porážka křesťanů v </a:t>
            </a:r>
            <a:r>
              <a:rPr lang="cs-CZ" b="1" dirty="0" smtClean="0"/>
              <a:t>bitvě u Varny = „bitva národů“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MEHMED II. DOBYVATEL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1453 – dobyt Cařihrad</a:t>
            </a:r>
            <a:endParaRPr lang="cs-CZ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/>
              <a:t>konec Byzance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město přejmenováno na </a:t>
            </a:r>
            <a:r>
              <a:rPr lang="cs-CZ" b="1" dirty="0" smtClean="0"/>
              <a:t>Istanbul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nové hlavní město říše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14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45" y="1340768"/>
            <a:ext cx="3731599" cy="5037658"/>
          </a:xfrm>
          <a:prstGeom prst="rect">
            <a:avLst/>
          </a:prstGeom>
          <a:ln w="57150">
            <a:solidFill>
              <a:schemeClr val="tx2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323528" y="310471"/>
            <a:ext cx="4160179" cy="58477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err="1" smtClean="0">
                <a:solidFill>
                  <a:schemeClr val="bg1"/>
                </a:solidFill>
              </a:rPr>
              <a:t>Mehmed</a:t>
            </a:r>
            <a:r>
              <a:rPr lang="cs-CZ" sz="3200" b="1" dirty="0" smtClean="0">
                <a:solidFill>
                  <a:schemeClr val="bg1"/>
                </a:solidFill>
              </a:rPr>
              <a:t> II. Dobyvatel</a:t>
            </a:r>
            <a:endParaRPr lang="cs-CZ" sz="3200" b="1" dirty="0">
              <a:solidFill>
                <a:schemeClr val="bg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12" y="332657"/>
            <a:ext cx="3764918" cy="4791714"/>
          </a:xfrm>
          <a:prstGeom prst="rect">
            <a:avLst/>
          </a:prstGeom>
          <a:ln w="57150">
            <a:solidFill>
              <a:schemeClr val="tx2"/>
            </a:solidFill>
          </a:ln>
        </p:spPr>
      </p:pic>
      <p:sp>
        <p:nvSpPr>
          <p:cNvPr id="9" name="TextovéPole 8"/>
          <p:cNvSpPr txBox="1"/>
          <p:nvPr/>
        </p:nvSpPr>
        <p:spPr>
          <a:xfrm>
            <a:off x="5077257" y="5446205"/>
            <a:ext cx="3380028" cy="1077218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err="1">
                <a:solidFill>
                  <a:schemeClr val="bg1"/>
                </a:solidFill>
              </a:rPr>
              <a:t>Mehmed</a:t>
            </a:r>
            <a:r>
              <a:rPr lang="cs-CZ" sz="3200" b="1" dirty="0">
                <a:solidFill>
                  <a:schemeClr val="bg1"/>
                </a:solidFill>
              </a:rPr>
              <a:t> vstupuje </a:t>
            </a:r>
            <a:endParaRPr lang="cs-CZ" sz="3200" b="1" dirty="0" smtClean="0">
              <a:solidFill>
                <a:schemeClr val="bg1"/>
              </a:solidFill>
            </a:endParaRPr>
          </a:p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do </a:t>
            </a:r>
            <a:r>
              <a:rPr lang="cs-CZ" sz="3200" b="1" dirty="0">
                <a:solidFill>
                  <a:schemeClr val="bg1"/>
                </a:solidFill>
              </a:rPr>
              <a:t>Cařihradu</a:t>
            </a:r>
            <a:endParaRPr lang="cs-CZ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68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2331"/>
            <a:ext cx="5976664" cy="2309167"/>
          </a:xfrm>
          <a:prstGeom prst="rect">
            <a:avLst/>
          </a:prstGeom>
          <a:ln w="57150">
            <a:solidFill>
              <a:schemeClr val="tx2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285" y="3356992"/>
            <a:ext cx="5238001" cy="2952328"/>
          </a:xfrm>
          <a:prstGeom prst="rect">
            <a:avLst/>
          </a:prstGeom>
          <a:ln w="57150">
            <a:solidFill>
              <a:schemeClr val="tx2"/>
            </a:solidFill>
          </a:ln>
        </p:spPr>
      </p:pic>
      <p:sp>
        <p:nvSpPr>
          <p:cNvPr id="3" name="TextovéPole 2"/>
          <p:cNvSpPr txBox="1"/>
          <p:nvPr/>
        </p:nvSpPr>
        <p:spPr>
          <a:xfrm flipH="1">
            <a:off x="6791273" y="2154958"/>
            <a:ext cx="2018038" cy="58477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Cařihrad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55576" y="5085184"/>
            <a:ext cx="2239478" cy="1077218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Hradby </a:t>
            </a:r>
          </a:p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Cařihradu</a:t>
            </a:r>
            <a:endParaRPr lang="cs-CZ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57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TURECKÁ EXPANZE V 16. STOLETÍ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SELIM I.</a:t>
            </a:r>
          </a:p>
          <a:p>
            <a:r>
              <a:rPr lang="cs-CZ" b="1" dirty="0" smtClean="0"/>
              <a:t>zdvojnásobil ovládané                                        území</a:t>
            </a:r>
          </a:p>
          <a:p>
            <a:r>
              <a:rPr lang="cs-CZ" dirty="0" smtClean="0"/>
              <a:t>expanze do Asie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ovládnul Arménii, Kurdistán, 		                 severní Mezopotámii, Sýrii, 		             Libanon, Palestinu</a:t>
            </a:r>
          </a:p>
          <a:p>
            <a:r>
              <a:rPr lang="cs-CZ" dirty="0" smtClean="0"/>
              <a:t>expanze severní Afriky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ovládnul Egypt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943770"/>
            <a:ext cx="2831174" cy="3816424"/>
          </a:xfrm>
          <a:prstGeom prst="rect">
            <a:avLst/>
          </a:prstGeom>
          <a:ln w="5715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417063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TURECKÁ EXPANZE V 16. STOLETÍ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S</a:t>
            </a:r>
            <a:r>
              <a:rPr lang="cs-CZ" b="1" dirty="0" smtClean="0">
                <a:solidFill>
                  <a:srgbClr val="FF0000"/>
                </a:solidFill>
                <a:cs typeface="Vrinda"/>
              </a:rPr>
              <a:t>ÜLEJMAN II. KANUNÍ </a:t>
            </a:r>
            <a:r>
              <a:rPr lang="cs-CZ" b="1" dirty="0" smtClean="0">
                <a:cs typeface="Vrinda"/>
              </a:rPr>
              <a:t>(Nádherný)  1520–1566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cs typeface="Vrinda"/>
              </a:rPr>
              <a:t>nejslavnější sultán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>
                <a:cs typeface="Vrinda"/>
              </a:rPr>
              <a:t>doba reforem a vyvrcholení expanze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cs typeface="Vrinda"/>
              </a:rPr>
              <a:t>dal říši jednotný právní řád, zákonodárce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cs typeface="Vrinda"/>
              </a:rPr>
              <a:t>největší územní rozsah říše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cs typeface="Vrinda"/>
              </a:rPr>
              <a:t>vedl 13 vojenských výprav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cs typeface="Vrinda"/>
              </a:rPr>
              <a:t>rozšířil říši o území v Africe (Alžír), Asii (</a:t>
            </a:r>
            <a:r>
              <a:rPr lang="cs-CZ" dirty="0" err="1" smtClean="0">
                <a:cs typeface="Vrinda"/>
              </a:rPr>
              <a:t>Azerbajdžán</a:t>
            </a:r>
            <a:r>
              <a:rPr lang="cs-CZ" dirty="0" smtClean="0">
                <a:cs typeface="Vrinda"/>
              </a:rPr>
              <a:t> a Irák) i v Evropě (část Uher)</a:t>
            </a:r>
          </a:p>
          <a:p>
            <a:endParaRPr lang="cs-CZ" dirty="0" smtClean="0">
              <a:cs typeface="Vrinda"/>
            </a:endParaRPr>
          </a:p>
          <a:p>
            <a:endParaRPr lang="cs-CZ" dirty="0" smtClean="0">
              <a:cs typeface="Vrinda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152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TURECKÁ EXPANZE V 16. STOLETÍ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1526 – bitva u Moháče</a:t>
            </a:r>
          </a:p>
          <a:p>
            <a:r>
              <a:rPr lang="cs-CZ" dirty="0" smtClean="0"/>
              <a:t>porážka Uher a rozpad Uher</a:t>
            </a:r>
          </a:p>
          <a:p>
            <a:r>
              <a:rPr lang="cs-CZ" dirty="0" smtClean="0"/>
              <a:t>smrt  krále </a:t>
            </a:r>
            <a:r>
              <a:rPr lang="cs-CZ" b="1" dirty="0" smtClean="0"/>
              <a:t>Ludvíka Jagellonského</a:t>
            </a:r>
          </a:p>
          <a:p>
            <a:r>
              <a:rPr lang="cs-CZ" dirty="0" smtClean="0"/>
              <a:t>jižní a střední část obsazena Turky</a:t>
            </a:r>
          </a:p>
          <a:p>
            <a:r>
              <a:rPr lang="cs-CZ" dirty="0" smtClean="0"/>
              <a:t>vzniká </a:t>
            </a:r>
            <a:r>
              <a:rPr lang="cs-CZ" b="1" dirty="0" smtClean="0"/>
              <a:t>budínský pašalík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09381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244089"/>
            <a:ext cx="3763775" cy="5213175"/>
          </a:xfrm>
          <a:prstGeom prst="rect">
            <a:avLst/>
          </a:prstGeom>
          <a:ln w="57150">
            <a:solidFill>
              <a:schemeClr val="tx2"/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6" y="1177201"/>
            <a:ext cx="3528392" cy="5260512"/>
          </a:xfrm>
          <a:prstGeom prst="rect">
            <a:avLst/>
          </a:prstGeom>
          <a:ln w="57150">
            <a:solidFill>
              <a:schemeClr val="tx2"/>
            </a:solidFill>
          </a:ln>
        </p:spPr>
      </p:pic>
      <p:sp>
        <p:nvSpPr>
          <p:cNvPr id="3" name="TextovéPole 2"/>
          <p:cNvSpPr txBox="1"/>
          <p:nvPr/>
        </p:nvSpPr>
        <p:spPr>
          <a:xfrm>
            <a:off x="323528" y="322630"/>
            <a:ext cx="4032448" cy="58477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err="1" smtClean="0">
                <a:solidFill>
                  <a:schemeClr val="bg1"/>
                </a:solidFill>
              </a:rPr>
              <a:t>S</a:t>
            </a:r>
            <a:r>
              <a:rPr lang="cs-CZ" sz="3200" b="1" dirty="0" err="1" smtClean="0">
                <a:solidFill>
                  <a:schemeClr val="bg1"/>
                </a:solidFill>
                <a:cs typeface="Vrinda"/>
              </a:rPr>
              <a:t>ü</a:t>
            </a:r>
            <a:r>
              <a:rPr lang="cs-CZ" sz="3200" b="1" dirty="0" err="1" smtClean="0">
                <a:solidFill>
                  <a:schemeClr val="bg1"/>
                </a:solidFill>
              </a:rPr>
              <a:t>lejman</a:t>
            </a:r>
            <a:r>
              <a:rPr lang="cs-CZ" sz="3200" b="1" dirty="0" smtClean="0">
                <a:solidFill>
                  <a:schemeClr val="bg1"/>
                </a:solidFill>
              </a:rPr>
              <a:t> II. </a:t>
            </a:r>
            <a:r>
              <a:rPr lang="cs-CZ" sz="3200" b="1" dirty="0" err="1" smtClean="0">
                <a:solidFill>
                  <a:schemeClr val="bg1"/>
                </a:solidFill>
              </a:rPr>
              <a:t>Kanuní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 flipH="1">
            <a:off x="4788024" y="291301"/>
            <a:ext cx="3960439" cy="58477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Bitva u Moháče</a:t>
            </a:r>
            <a:endParaRPr lang="cs-CZ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3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16600" y="172416"/>
            <a:ext cx="6610602" cy="58477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Osmanská říše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005834" y="1251998"/>
            <a:ext cx="1958654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7025881" y="3571399"/>
            <a:ext cx="1958654" cy="369332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7005834" y="2204864"/>
            <a:ext cx="1978701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986469" y="4837143"/>
            <a:ext cx="195865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978274" y="1644769"/>
            <a:ext cx="2127634" cy="400110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Území v roce 1481</a:t>
            </a:r>
            <a:endParaRPr lang="cs-CZ" sz="20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974289" y="3940731"/>
            <a:ext cx="18998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Územní zisky za </a:t>
            </a:r>
          </a:p>
          <a:p>
            <a:r>
              <a:rPr lang="cs-CZ" sz="2000" b="1" dirty="0" err="1" smtClean="0"/>
              <a:t>Sulejmana</a:t>
            </a:r>
            <a:r>
              <a:rPr lang="cs-CZ" sz="2000" b="1" dirty="0" smtClean="0"/>
              <a:t> II.</a:t>
            </a:r>
            <a:endParaRPr lang="cs-CZ" sz="20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6933752" y="2574196"/>
            <a:ext cx="2219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Území v roce 1520 za </a:t>
            </a:r>
            <a:r>
              <a:rPr lang="cs-CZ" sz="2000" b="1" dirty="0" err="1" smtClean="0"/>
              <a:t>Selima</a:t>
            </a:r>
            <a:r>
              <a:rPr lang="cs-CZ" sz="2000" b="1" dirty="0" smtClean="0"/>
              <a:t> I.</a:t>
            </a:r>
            <a:endParaRPr lang="cs-CZ" sz="20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6933752" y="5206475"/>
            <a:ext cx="2117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Územní rozsah </a:t>
            </a:r>
          </a:p>
          <a:p>
            <a:r>
              <a:rPr lang="cs-CZ" sz="2000" b="1" dirty="0" smtClean="0"/>
              <a:t>v roce 1680</a:t>
            </a:r>
            <a:endParaRPr lang="cs-CZ" sz="2000" b="1" dirty="0"/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" t="3473" r="2481" b="2866"/>
          <a:stretch/>
        </p:blipFill>
        <p:spPr>
          <a:xfrm>
            <a:off x="116601" y="1251998"/>
            <a:ext cx="6610601" cy="5435405"/>
          </a:xfrm>
          <a:prstGeom prst="rect">
            <a:avLst/>
          </a:prstGeom>
          <a:ln w="57150">
            <a:solidFill>
              <a:schemeClr val="tx2"/>
            </a:solidFill>
          </a:ln>
        </p:spPr>
      </p:pic>
      <p:sp>
        <p:nvSpPr>
          <p:cNvPr id="16" name="Zástupný symbol pro obsah 15"/>
          <p:cNvSpPr>
            <a:spLocks noGrp="1"/>
          </p:cNvSpPr>
          <p:nvPr>
            <p:ph idx="1"/>
          </p:nvPr>
        </p:nvSpPr>
        <p:spPr>
          <a:xfrm>
            <a:off x="457200" y="1600200"/>
            <a:ext cx="5973792" cy="4525963"/>
          </a:xfrm>
        </p:spPr>
        <p:txBody>
          <a:bodyPr/>
          <a:lstStyle/>
          <a:p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21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SITUACE NA BALKÁNĚ 13. století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/>
              <a:t>Byzanc</a:t>
            </a:r>
            <a:r>
              <a:rPr lang="cs-CZ" dirty="0" smtClean="0"/>
              <a:t> – oslabení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>
                <a:solidFill>
                  <a:srgbClr val="FF0000"/>
                </a:solidFill>
              </a:rPr>
              <a:t>1204</a:t>
            </a:r>
            <a:r>
              <a:rPr lang="cs-CZ" dirty="0" smtClean="0"/>
              <a:t> – Byzanc rozvrácena </a:t>
            </a:r>
            <a:r>
              <a:rPr lang="cs-CZ" b="1" dirty="0" smtClean="0"/>
              <a:t>4. křížovou výpravou</a:t>
            </a:r>
            <a:r>
              <a:rPr lang="cs-CZ" dirty="0" smtClean="0"/>
              <a:t>, dočasný zánik a rozpad státu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>
                <a:solidFill>
                  <a:srgbClr val="FF0000"/>
                </a:solidFill>
              </a:rPr>
              <a:t>1261</a:t>
            </a:r>
            <a:r>
              <a:rPr lang="cs-CZ" dirty="0" smtClean="0"/>
              <a:t> – znovuobnovení Byzance, vláda dynastie </a:t>
            </a:r>
            <a:r>
              <a:rPr lang="cs-CZ" b="1" dirty="0" err="1" smtClean="0"/>
              <a:t>Palailogovců</a:t>
            </a:r>
            <a:r>
              <a:rPr lang="cs-CZ" dirty="0" smtClean="0"/>
              <a:t>, úpadek státu</a:t>
            </a:r>
          </a:p>
          <a:p>
            <a:pPr marL="457200" lvl="1" indent="0">
              <a:buNone/>
            </a:pPr>
            <a:endParaRPr lang="cs-CZ" dirty="0" smtClean="0"/>
          </a:p>
          <a:p>
            <a:r>
              <a:rPr lang="cs-CZ" b="1" dirty="0" smtClean="0"/>
              <a:t>Bulharsko</a:t>
            </a:r>
            <a:r>
              <a:rPr lang="cs-CZ" dirty="0" smtClean="0"/>
              <a:t> – 2. bulharské carství</a:t>
            </a:r>
          </a:p>
          <a:p>
            <a:r>
              <a:rPr lang="cs-CZ" b="1" dirty="0" smtClean="0"/>
              <a:t>Srbsko</a:t>
            </a:r>
            <a:r>
              <a:rPr lang="cs-CZ" dirty="0" smtClean="0"/>
              <a:t> </a:t>
            </a:r>
          </a:p>
          <a:p>
            <a:r>
              <a:rPr lang="cs-CZ" b="1" dirty="0" smtClean="0"/>
              <a:t>Uhry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041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90"/>
          <a:stretch/>
        </p:blipFill>
        <p:spPr>
          <a:xfrm>
            <a:off x="139873" y="1124744"/>
            <a:ext cx="6667547" cy="5314399"/>
          </a:xfrm>
          <a:ln w="57150">
            <a:solidFill>
              <a:schemeClr val="tx2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107504" y="260648"/>
            <a:ext cx="6801662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Rozpad Uher po bitvě u Moháče</a:t>
            </a:r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020272" y="1423277"/>
            <a:ext cx="194421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6909166" y="1792609"/>
            <a:ext cx="21664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Panství Habsburků</a:t>
            </a:r>
            <a:endParaRPr lang="cs-CZ" sz="20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7020272" y="2627620"/>
            <a:ext cx="1944216" cy="369332"/>
          </a:xfrm>
          <a:prstGeom prst="rect">
            <a:avLst/>
          </a:prstGeom>
          <a:solidFill>
            <a:srgbClr val="CCECFF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020272" y="2996952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Budínský pašalík</a:t>
            </a:r>
            <a:endParaRPr lang="cs-CZ" sz="20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7020272" y="3717032"/>
            <a:ext cx="1944216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7009761" y="4086364"/>
            <a:ext cx="21342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Vazalská knížectví </a:t>
            </a:r>
          </a:p>
          <a:p>
            <a:r>
              <a:rPr lang="cs-CZ" sz="2000" b="1" dirty="0" smtClean="0"/>
              <a:t>Osmanské říše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24675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TURECKÁ SPOLEČNOST A STÁT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teokratická monarchie</a:t>
            </a:r>
          </a:p>
          <a:p>
            <a:r>
              <a:rPr lang="cs-CZ" b="1" dirty="0" smtClean="0"/>
              <a:t>expanzívní, rozpínavý stát</a:t>
            </a:r>
          </a:p>
          <a:p>
            <a:r>
              <a:rPr lang="cs-CZ" dirty="0" smtClean="0"/>
              <a:t>v čele státu </a:t>
            </a:r>
            <a:r>
              <a:rPr lang="cs-CZ" b="1" dirty="0" smtClean="0">
                <a:solidFill>
                  <a:srgbClr val="FF0000"/>
                </a:solidFill>
              </a:rPr>
              <a:t>sultán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měl absolutní moc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propojení světské a duchovní moci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ovládal státní aparát i armádu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356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TURECKÁ SPOLEČNOST A STÁT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armáda</a:t>
            </a:r>
            <a:r>
              <a:rPr lang="cs-CZ" dirty="0" smtClean="0"/>
              <a:t> - opora sultánovy moci</a:t>
            </a:r>
          </a:p>
          <a:p>
            <a:r>
              <a:rPr lang="cs-CZ" dirty="0" smtClean="0"/>
              <a:t>dvě části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/>
              <a:t>pravidelná armáda </a:t>
            </a:r>
            <a:r>
              <a:rPr lang="cs-CZ" dirty="0" smtClean="0"/>
              <a:t>– služba za </a:t>
            </a:r>
            <a:r>
              <a:rPr lang="cs-CZ" dirty="0"/>
              <a:t>propůjčenou </a:t>
            </a:r>
            <a:r>
              <a:rPr lang="cs-CZ" dirty="0" smtClean="0"/>
              <a:t>půdu a peníze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/>
              <a:t>janičáři </a:t>
            </a:r>
            <a:r>
              <a:rPr lang="cs-CZ" dirty="0" smtClean="0"/>
              <a:t>– doživotní placená služba, elitní pěší jednotky, osobní ochrana sultána, hráli významnou politickou roli</a:t>
            </a:r>
          </a:p>
        </p:txBody>
      </p:sp>
    </p:spTree>
    <p:extLst>
      <p:ext uri="{BB962C8B-B14F-4D97-AF65-F5344CB8AC3E}">
        <p14:creationId xmlns:p14="http://schemas.microsoft.com/office/powerpoint/2010/main" val="98987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TURECKÁ SPOLEČNOST A STÁT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sultánův dvůr</a:t>
            </a:r>
          </a:p>
          <a:p>
            <a:r>
              <a:rPr lang="cs-CZ" dirty="0" smtClean="0"/>
              <a:t>byrokratická vrstva úředníků a hodnostářů</a:t>
            </a:r>
          </a:p>
          <a:p>
            <a:r>
              <a:rPr lang="cs-CZ" dirty="0" smtClean="0"/>
              <a:t>muslimové</a:t>
            </a:r>
          </a:p>
          <a:p>
            <a:r>
              <a:rPr lang="cs-CZ" dirty="0" smtClean="0"/>
              <a:t>nazývali se </a:t>
            </a:r>
            <a:r>
              <a:rPr lang="cs-CZ" b="1" dirty="0" err="1" smtClean="0"/>
              <a:t>Osmánci</a:t>
            </a:r>
            <a:r>
              <a:rPr lang="cs-CZ" dirty="0" smtClean="0"/>
              <a:t> (</a:t>
            </a:r>
            <a:r>
              <a:rPr lang="cs-CZ" dirty="0" err="1" smtClean="0"/>
              <a:t>Osmanli</a:t>
            </a:r>
            <a:r>
              <a:rPr lang="cs-CZ" dirty="0" smtClean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165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TURECKÁ SPOLEČNOST A STÁT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8748464" cy="4853136"/>
          </a:xfrm>
        </p:spPr>
        <p:txBody>
          <a:bodyPr>
            <a:normAutofit fontScale="92500"/>
          </a:bodyPr>
          <a:lstStyle/>
          <a:p>
            <a:pPr marL="457200" lvl="1" indent="0">
              <a:buNone/>
            </a:pPr>
            <a:r>
              <a:rPr lang="cs-CZ" sz="3500" b="1" dirty="0" smtClean="0"/>
              <a:t>Václav Budovec z Budova o turecké společnosti:</a:t>
            </a:r>
          </a:p>
          <a:p>
            <a:pPr marL="0" indent="0">
              <a:buNone/>
            </a:pPr>
            <a:endParaRPr lang="cs-CZ" dirty="0" smtClean="0"/>
          </a:p>
          <a:p>
            <a:pPr marL="457200" lvl="1" indent="0" algn="just">
              <a:buNone/>
            </a:pPr>
            <a:r>
              <a:rPr lang="cs-CZ" sz="3200" dirty="0" smtClean="0"/>
              <a:t>„ …. časté mezi Turky proměny mezi velkými pány jsou, žádných mezi nimi rodů není, žádný svých statků dědičných nemá, žádný rozdíl v osobách není. Kdo dnes pánem, </a:t>
            </a:r>
            <a:r>
              <a:rPr lang="cs-CZ" sz="3200" dirty="0" err="1" smtClean="0"/>
              <a:t>zejtra</a:t>
            </a:r>
            <a:r>
              <a:rPr lang="cs-CZ" sz="3200" dirty="0" smtClean="0"/>
              <a:t> může býti chlapem, a kdo dnes chlapem, </a:t>
            </a:r>
            <a:r>
              <a:rPr lang="cs-CZ" sz="3200" dirty="0" err="1" smtClean="0"/>
              <a:t>zejtra</a:t>
            </a:r>
            <a:r>
              <a:rPr lang="cs-CZ" sz="3200" dirty="0" smtClean="0"/>
              <a:t> může býti velikým pánem. </a:t>
            </a:r>
          </a:p>
          <a:p>
            <a:pPr marL="457200" lvl="1" indent="0" algn="just">
              <a:buNone/>
            </a:pPr>
            <a:r>
              <a:rPr lang="cs-CZ" sz="3200" dirty="0" smtClean="0"/>
              <a:t>…. A proto mezi nimi žádné lásky není, než kdo koho z lopaty shoditi může, ten to činí….“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60026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TURECKÁ SPOLEČNOST A STÁT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majitelem veškeré půdy byl stát</a:t>
            </a:r>
          </a:p>
          <a:p>
            <a:r>
              <a:rPr lang="cs-CZ" dirty="0" smtClean="0"/>
              <a:t>půda byla dočasně propůjčována za zásluhy (služba v armádě, státní služba)</a:t>
            </a:r>
          </a:p>
          <a:p>
            <a:r>
              <a:rPr lang="cs-CZ" dirty="0" smtClean="0"/>
              <a:t>sultán každoročně potvrzoval dočasnou držbu půdy a příjmy z ní (daně, cla)</a:t>
            </a:r>
          </a:p>
          <a:p>
            <a:pPr marL="0" indent="0">
              <a:buNone/>
            </a:pPr>
            <a:r>
              <a:rPr lang="cs-CZ" dirty="0" smtClean="0">
                <a:sym typeface="Wingdings 3"/>
              </a:rPr>
              <a:t>	</a:t>
            </a:r>
            <a:r>
              <a:rPr lang="cs-CZ" b="1" dirty="0" smtClean="0">
                <a:sym typeface="Wingdings 3"/>
              </a:rPr>
              <a:t> </a:t>
            </a:r>
            <a:r>
              <a:rPr lang="cs-CZ" b="1" dirty="0" smtClean="0"/>
              <a:t>v </a:t>
            </a:r>
            <a:r>
              <a:rPr lang="cs-CZ" b="1" dirty="0"/>
              <a:t>turecké říši nevznikla šlechta</a:t>
            </a:r>
          </a:p>
        </p:txBody>
      </p:sp>
    </p:spTree>
    <p:extLst>
      <p:ext uri="{BB962C8B-B14F-4D97-AF65-F5344CB8AC3E}">
        <p14:creationId xmlns:p14="http://schemas.microsoft.com/office/powerpoint/2010/main" val="325952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TURECKÁ SPOLEČNOST A STÁT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soudní moc měl stát</a:t>
            </a:r>
          </a:p>
          <a:p>
            <a:r>
              <a:rPr lang="cs-CZ" dirty="0" smtClean="0"/>
              <a:t>soudce – </a:t>
            </a:r>
            <a:r>
              <a:rPr lang="cs-CZ" b="1" dirty="0" smtClean="0"/>
              <a:t>kádí</a:t>
            </a:r>
          </a:p>
          <a:p>
            <a:r>
              <a:rPr lang="cs-CZ" dirty="0" smtClean="0"/>
              <a:t>evropský šlechtic měl nad obyvatelstvem svého léna i moc soudní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958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TURECKÁ SPOLEČNOST A STÁT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rovnost všech muslimů</a:t>
            </a:r>
          </a:p>
          <a:p>
            <a:r>
              <a:rPr lang="cs-CZ" dirty="0" smtClean="0"/>
              <a:t>podle tureckého práva si byli </a:t>
            </a:r>
            <a:r>
              <a:rPr lang="cs-CZ" b="1" dirty="0" smtClean="0"/>
              <a:t>všichni svobodní muslimové před zákonem rovni</a:t>
            </a:r>
          </a:p>
          <a:p>
            <a:r>
              <a:rPr lang="cs-CZ" dirty="0" smtClean="0"/>
              <a:t>přístup ke státním úřadům, funkcím v armádě a k půdě měli všichni muslimové bez ohledu na rodový původ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267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ÚPADEK OSMANSKÉ ŘÍŠE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příčiny: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3200" dirty="0" smtClean="0"/>
              <a:t>velká rozloha státu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3200" dirty="0" smtClean="0"/>
              <a:t>hospodářská, národnostní a náboženská nejednotnost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3200" dirty="0" smtClean="0"/>
              <a:t>centrum říše (Anatólie) bylo nejzaostalejší částí říše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68632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ÚPADEK OSMANSKÉ ŘÍŠE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projevy krize a úpadku: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porážka Turků v bitvě u </a:t>
            </a:r>
            <a:r>
              <a:rPr lang="cs-CZ" b="1" dirty="0" err="1" smtClean="0">
                <a:solidFill>
                  <a:srgbClr val="FF0000"/>
                </a:solidFill>
              </a:rPr>
              <a:t>Lepanta</a:t>
            </a:r>
            <a:r>
              <a:rPr lang="cs-CZ" b="1" dirty="0" smtClean="0">
                <a:solidFill>
                  <a:srgbClr val="FF0000"/>
                </a:solidFill>
              </a:rPr>
              <a:t> 1571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námořní bitva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konec turecké hrozby ve Středomoří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odražení Turků u Vídně 1683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za vlády </a:t>
            </a:r>
            <a:r>
              <a:rPr lang="cs-CZ" b="1" dirty="0" smtClean="0"/>
              <a:t>Leopolda I.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konec turecké hrozby na Balkáně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poté postupný úpadek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334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TURCI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err="1" smtClean="0"/>
              <a:t>uraloajtajští</a:t>
            </a:r>
            <a:r>
              <a:rPr lang="cs-CZ" dirty="0" smtClean="0"/>
              <a:t> kočovníci ze Střední Asie</a:t>
            </a:r>
          </a:p>
          <a:p>
            <a:r>
              <a:rPr lang="cs-CZ" dirty="0" smtClean="0"/>
              <a:t>v 11. století na Blízký východ a do Malé Asie</a:t>
            </a:r>
          </a:p>
          <a:p>
            <a:r>
              <a:rPr lang="cs-CZ" dirty="0" smtClean="0"/>
              <a:t>přijetí </a:t>
            </a:r>
            <a:r>
              <a:rPr lang="cs-CZ" b="1" dirty="0" smtClean="0"/>
              <a:t>islámu</a:t>
            </a:r>
          </a:p>
          <a:p>
            <a:r>
              <a:rPr lang="cs-CZ" dirty="0" smtClean="0"/>
              <a:t>pod ochranou Arabů</a:t>
            </a:r>
          </a:p>
          <a:p>
            <a:r>
              <a:rPr lang="cs-CZ" dirty="0" smtClean="0"/>
              <a:t>bojovali proti Byzanci</a:t>
            </a:r>
          </a:p>
          <a:p>
            <a:r>
              <a:rPr lang="cs-CZ" dirty="0" smtClean="0"/>
              <a:t>většinou se nazývali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podle náčelníků – </a:t>
            </a:r>
            <a:r>
              <a:rPr lang="cs-CZ" b="1" dirty="0" err="1" smtClean="0"/>
              <a:t>Seldžuk</a:t>
            </a:r>
            <a:r>
              <a:rPr lang="cs-CZ" dirty="0" smtClean="0"/>
              <a:t> – </a:t>
            </a:r>
            <a:r>
              <a:rPr lang="cs-CZ" dirty="0" err="1" smtClean="0"/>
              <a:t>Seldžukové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podle sultánů – </a:t>
            </a:r>
            <a:r>
              <a:rPr lang="cs-CZ" b="1" dirty="0" smtClean="0"/>
              <a:t>Osman</a:t>
            </a:r>
            <a:r>
              <a:rPr lang="cs-CZ" dirty="0" smtClean="0"/>
              <a:t> – Osmané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319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9"/>
            <a:ext cx="3168352" cy="1702010"/>
          </a:xfrm>
          <a:prstGeom prst="rect">
            <a:avLst/>
          </a:prstGeom>
          <a:ln w="57150">
            <a:solidFill>
              <a:schemeClr val="tx2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111" y="2420888"/>
            <a:ext cx="5885414" cy="3932527"/>
          </a:xfrm>
          <a:prstGeom prst="rect">
            <a:avLst/>
          </a:prstGeom>
          <a:ln w="57150">
            <a:solidFill>
              <a:schemeClr val="tx2"/>
            </a:solidFill>
          </a:ln>
        </p:spPr>
      </p:pic>
      <p:sp>
        <p:nvSpPr>
          <p:cNvPr id="3" name="TextovéPole 2"/>
          <p:cNvSpPr txBox="1"/>
          <p:nvPr/>
        </p:nvSpPr>
        <p:spPr>
          <a:xfrm>
            <a:off x="4355976" y="727116"/>
            <a:ext cx="4312549" cy="58477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Bitva u </a:t>
            </a:r>
            <a:r>
              <a:rPr lang="cs-CZ" sz="3200" b="1" dirty="0" err="1" smtClean="0">
                <a:solidFill>
                  <a:schemeClr val="bg1"/>
                </a:solidFill>
              </a:rPr>
              <a:t>Lepanta</a:t>
            </a:r>
            <a:r>
              <a:rPr lang="cs-CZ" sz="3200" b="1" dirty="0" smtClean="0">
                <a:solidFill>
                  <a:schemeClr val="bg1"/>
                </a:solidFill>
              </a:rPr>
              <a:t> 1571 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13436" y="4291312"/>
            <a:ext cx="1905587" cy="2062103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Obležení </a:t>
            </a:r>
          </a:p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Vídně </a:t>
            </a:r>
          </a:p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Turky </a:t>
            </a:r>
          </a:p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1783</a:t>
            </a:r>
            <a:endParaRPr lang="cs-CZ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93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/>
            </a:r>
            <a:br>
              <a:rPr lang="cs-CZ" b="1" dirty="0" smtClean="0">
                <a:solidFill>
                  <a:srgbClr val="FF0000"/>
                </a:solidFill>
              </a:rPr>
            </a:br>
            <a:r>
              <a:rPr lang="cs-CZ" b="1" dirty="0" smtClean="0">
                <a:solidFill>
                  <a:srgbClr val="FF0000"/>
                </a:solidFill>
              </a:rPr>
              <a:t>Legendární bojovníci s Turky</a:t>
            </a:r>
            <a:br>
              <a:rPr lang="cs-CZ" b="1" dirty="0" smtClean="0">
                <a:solidFill>
                  <a:srgbClr val="FF0000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GJERGJ KASTRIOTI</a:t>
            </a:r>
          </a:p>
          <a:p>
            <a:endParaRPr lang="cs-CZ" b="1" dirty="0" smtClean="0">
              <a:solidFill>
                <a:srgbClr val="FF0000"/>
              </a:solidFill>
            </a:endParaRPr>
          </a:p>
          <a:p>
            <a:r>
              <a:rPr lang="cs-CZ" b="1" dirty="0" smtClean="0">
                <a:solidFill>
                  <a:srgbClr val="FF0000"/>
                </a:solidFill>
              </a:rPr>
              <a:t>JAN HUNYADY</a:t>
            </a:r>
          </a:p>
          <a:p>
            <a:endParaRPr lang="cs-CZ" b="1" dirty="0" smtClean="0">
              <a:solidFill>
                <a:srgbClr val="FF0000"/>
              </a:solidFill>
            </a:endParaRPr>
          </a:p>
          <a:p>
            <a:r>
              <a:rPr lang="cs-CZ" b="1" dirty="0">
                <a:solidFill>
                  <a:srgbClr val="FF0000"/>
                </a:solidFill>
              </a:rPr>
              <a:t>VLAD III. DRACULA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321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JAN </a:t>
            </a:r>
            <a:r>
              <a:rPr lang="cs-CZ" b="1" dirty="0" smtClean="0">
                <a:solidFill>
                  <a:srgbClr val="FF0000"/>
                </a:solidFill>
              </a:rPr>
              <a:t>HUNYADY (1407/9–1456)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834880" cy="4525963"/>
          </a:xfrm>
        </p:spPr>
        <p:txBody>
          <a:bodyPr>
            <a:normAutofit/>
          </a:bodyPr>
          <a:lstStyle/>
          <a:p>
            <a:r>
              <a:rPr lang="cs-CZ" b="1" dirty="0" smtClean="0"/>
              <a:t>uherský </a:t>
            </a:r>
            <a:r>
              <a:rPr lang="cs-CZ" b="1" dirty="0"/>
              <a:t>magnát</a:t>
            </a:r>
          </a:p>
          <a:p>
            <a:r>
              <a:rPr lang="cs-CZ" dirty="0" smtClean="0"/>
              <a:t>s </a:t>
            </a:r>
            <a:r>
              <a:rPr lang="cs-CZ" dirty="0"/>
              <a:t>Vladislavem </a:t>
            </a:r>
            <a:r>
              <a:rPr lang="cs-CZ" dirty="0" err="1"/>
              <a:t>Varnenčíkem</a:t>
            </a:r>
            <a:r>
              <a:rPr lang="cs-CZ" dirty="0"/>
              <a:t> bojoval v </a:t>
            </a:r>
            <a:r>
              <a:rPr lang="cs-CZ" b="1" dirty="0"/>
              <a:t>bitvě u Varny</a:t>
            </a:r>
          </a:p>
          <a:p>
            <a:r>
              <a:rPr lang="cs-CZ" dirty="0" smtClean="0"/>
              <a:t>ovládal </a:t>
            </a:r>
            <a:r>
              <a:rPr lang="cs-CZ" dirty="0"/>
              <a:t>Uhry v době nezletilosti </a:t>
            </a:r>
            <a:r>
              <a:rPr lang="cs-CZ" b="1" dirty="0"/>
              <a:t>Ladislava Pohrobka</a:t>
            </a:r>
          </a:p>
          <a:p>
            <a:r>
              <a:rPr lang="cs-CZ" dirty="0" smtClean="0"/>
              <a:t>jeho </a:t>
            </a:r>
            <a:r>
              <a:rPr lang="cs-CZ" dirty="0"/>
              <a:t>úspěchy v boji s Turky vyvrcholily v roce 1456 </a:t>
            </a:r>
            <a:r>
              <a:rPr lang="cs-CZ" b="1" dirty="0"/>
              <a:t>vítězstvím u </a:t>
            </a:r>
            <a:r>
              <a:rPr lang="cs-CZ" b="1" dirty="0" smtClean="0"/>
              <a:t>Bělehradu</a:t>
            </a:r>
            <a:endParaRPr lang="cs-CZ" b="1" dirty="0"/>
          </a:p>
          <a:p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09"/>
          <a:stretch/>
        </p:blipFill>
        <p:spPr>
          <a:xfrm>
            <a:off x="5364088" y="1628800"/>
            <a:ext cx="3039556" cy="4261417"/>
          </a:xfrm>
          <a:prstGeom prst="rect">
            <a:avLst/>
          </a:prstGeom>
          <a:ln w="5715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91463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VLAD III. DRACULA (1431–1476/7)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06888" cy="4525963"/>
          </a:xfrm>
        </p:spPr>
        <p:txBody>
          <a:bodyPr/>
          <a:lstStyle/>
          <a:p>
            <a:r>
              <a:rPr lang="cs-CZ" b="1" dirty="0" smtClean="0"/>
              <a:t>valašský kníže</a:t>
            </a:r>
          </a:p>
          <a:p>
            <a:r>
              <a:rPr lang="cs-CZ" dirty="0" smtClean="0"/>
              <a:t>přídomek </a:t>
            </a:r>
            <a:r>
              <a:rPr lang="cs-CZ" b="1" dirty="0" err="1" smtClean="0"/>
              <a:t>Dracula</a:t>
            </a:r>
            <a:r>
              <a:rPr lang="cs-CZ" dirty="0" smtClean="0"/>
              <a:t> znamená </a:t>
            </a:r>
            <a:r>
              <a:rPr lang="cs-CZ" b="1" dirty="0" smtClean="0"/>
              <a:t>syn draka</a:t>
            </a:r>
          </a:p>
          <a:p>
            <a:r>
              <a:rPr lang="cs-CZ" dirty="0" smtClean="0"/>
              <a:t>vychován jako rukojmí na dvoře osmanského sultána</a:t>
            </a:r>
          </a:p>
          <a:p>
            <a:r>
              <a:rPr lang="cs-CZ" dirty="0" smtClean="0"/>
              <a:t>proslulý svou krutostí hlavně vůči Turkům</a:t>
            </a:r>
          </a:p>
          <a:p>
            <a:r>
              <a:rPr lang="cs-CZ" dirty="0" smtClean="0"/>
              <a:t>od Turků získal přezdívku </a:t>
            </a:r>
            <a:r>
              <a:rPr lang="cs-CZ" b="1" dirty="0" smtClean="0"/>
              <a:t>„</a:t>
            </a:r>
            <a:r>
              <a:rPr lang="cs-CZ" b="1" dirty="0" err="1" smtClean="0"/>
              <a:t>Napichovač</a:t>
            </a:r>
            <a:r>
              <a:rPr lang="cs-CZ" b="1" dirty="0" smtClean="0"/>
              <a:t>“</a:t>
            </a:r>
            <a:endParaRPr lang="cs-CZ" b="1" dirty="0"/>
          </a:p>
        </p:txBody>
      </p:sp>
      <p:pic>
        <p:nvPicPr>
          <p:cNvPr id="8" name="Zástupný symbol pro obsah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9" t="18467" r="6169" b="5918"/>
          <a:stretch/>
        </p:blipFill>
        <p:spPr>
          <a:xfrm>
            <a:off x="5571461" y="1666568"/>
            <a:ext cx="2982604" cy="4282712"/>
          </a:xfrm>
          <a:prstGeom prst="rect">
            <a:avLst/>
          </a:prstGeom>
          <a:ln w="5715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63848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GJERGJ KASTRIOTI (1405–1468)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90864" cy="4525963"/>
          </a:xfrm>
        </p:spPr>
        <p:txBody>
          <a:bodyPr>
            <a:normAutofit/>
          </a:bodyPr>
          <a:lstStyle/>
          <a:p>
            <a:r>
              <a:rPr lang="cs-CZ" b="1" dirty="0" smtClean="0"/>
              <a:t>albánský národní hrdina</a:t>
            </a:r>
          </a:p>
          <a:p>
            <a:r>
              <a:rPr lang="cs-CZ" dirty="0" smtClean="0"/>
              <a:t>nazývaný </a:t>
            </a:r>
            <a:r>
              <a:rPr lang="cs-CZ" b="1" dirty="0" err="1" smtClean="0"/>
              <a:t>Skanderbeg</a:t>
            </a:r>
            <a:endParaRPr lang="cs-CZ" b="1" dirty="0" smtClean="0"/>
          </a:p>
          <a:p>
            <a:r>
              <a:rPr lang="cs-CZ" dirty="0" smtClean="0"/>
              <a:t>vůdce národně-osvobozeneckého boje proti Turkům</a:t>
            </a:r>
          </a:p>
          <a:p>
            <a:r>
              <a:rPr lang="cs-CZ" dirty="0" smtClean="0"/>
              <a:t>pod jeho vedením byly úspěšně v letech 1443–1468 odráženy turecké pokusy      o ovládnutí Albánie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92080" y="1600200"/>
            <a:ext cx="3394720" cy="4525963"/>
          </a:xfrm>
        </p:spPr>
        <p:txBody>
          <a:bodyPr>
            <a:norm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843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Legendární bojovníci s Turky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/>
              <a:t>Jak se jmenoval významný potomek Jana </a:t>
            </a:r>
            <a:r>
              <a:rPr lang="cs-CZ" b="1" dirty="0" err="1" smtClean="0"/>
              <a:t>Hunyadyho</a:t>
            </a:r>
            <a:r>
              <a:rPr lang="cs-CZ" b="1" dirty="0" smtClean="0"/>
              <a:t>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Jeho synem byl  pozdější uherský král </a:t>
            </a:r>
            <a:r>
              <a:rPr lang="cs-CZ" b="1" dirty="0" smtClean="0"/>
              <a:t>Matyáš Korvín.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 smtClean="0"/>
          </a:p>
          <a:p>
            <a:r>
              <a:rPr lang="cs-CZ" b="1" dirty="0" smtClean="0"/>
              <a:t>Kdo se nechal inspirovat životním příběhem Vlada III.?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Irský spisovatel </a:t>
            </a:r>
            <a:r>
              <a:rPr lang="cs-CZ" b="1" dirty="0" smtClean="0"/>
              <a:t>Bram </a:t>
            </a:r>
            <a:r>
              <a:rPr lang="cs-CZ" b="1" dirty="0" err="1" smtClean="0"/>
              <a:t>Stoker</a:t>
            </a:r>
            <a:r>
              <a:rPr lang="cs-CZ" b="1" dirty="0" smtClean="0"/>
              <a:t> </a:t>
            </a:r>
            <a:r>
              <a:rPr lang="cs-CZ" dirty="0" smtClean="0"/>
              <a:t>vydává v roce 1897 svůj román </a:t>
            </a:r>
            <a:r>
              <a:rPr lang="cs-CZ" dirty="0" err="1" smtClean="0"/>
              <a:t>Dracula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586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Doplň </a:t>
            </a:r>
            <a:r>
              <a:rPr lang="cs-CZ" b="1" dirty="0"/>
              <a:t>jména tureckých </a:t>
            </a:r>
            <a:r>
              <a:rPr lang="cs-CZ" b="1" dirty="0" smtClean="0"/>
              <a:t>panovníků.</a:t>
            </a:r>
            <a:br>
              <a:rPr lang="cs-CZ" b="1" dirty="0" smtClean="0"/>
            </a:br>
            <a:r>
              <a:rPr lang="cs-CZ" b="1" dirty="0" smtClean="0"/>
              <a:t>Kteří z nich měli nějaký přídomek?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034680" cy="4525963"/>
          </a:xfrm>
        </p:spPr>
        <p:txBody>
          <a:bodyPr>
            <a:normAutofit/>
          </a:bodyPr>
          <a:lstStyle/>
          <a:p>
            <a:r>
              <a:rPr lang="cs-CZ" sz="3200" dirty="0" smtClean="0"/>
              <a:t>O_ _ _ _</a:t>
            </a:r>
          </a:p>
          <a:p>
            <a:r>
              <a:rPr lang="cs-CZ" sz="3200" dirty="0" smtClean="0"/>
              <a:t>O _ _ _ _ _</a:t>
            </a:r>
          </a:p>
          <a:p>
            <a:r>
              <a:rPr lang="cs-CZ" sz="3200" dirty="0" smtClean="0"/>
              <a:t>M _ _ _ _</a:t>
            </a:r>
          </a:p>
          <a:p>
            <a:r>
              <a:rPr lang="cs-CZ" sz="3200" dirty="0" smtClean="0"/>
              <a:t>B _ _ _ _ _ _</a:t>
            </a:r>
          </a:p>
          <a:p>
            <a:r>
              <a:rPr lang="cs-CZ" sz="3200" dirty="0" smtClean="0"/>
              <a:t>M_ _ _ _ _</a:t>
            </a:r>
          </a:p>
          <a:p>
            <a:r>
              <a:rPr lang="cs-CZ" sz="3200" dirty="0" smtClean="0"/>
              <a:t>S_ _ _ _</a:t>
            </a:r>
          </a:p>
          <a:p>
            <a:r>
              <a:rPr lang="cs-CZ" sz="3200" dirty="0" smtClean="0"/>
              <a:t>S _ _ _ _ _ _ _ </a:t>
            </a:r>
            <a:endParaRPr lang="cs-CZ" sz="32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707904" y="1600200"/>
            <a:ext cx="4978896" cy="4525963"/>
          </a:xfrm>
        </p:spPr>
        <p:txBody>
          <a:bodyPr>
            <a:normAutofit/>
          </a:bodyPr>
          <a:lstStyle/>
          <a:p>
            <a:r>
              <a:rPr lang="cs-CZ" sz="3200" dirty="0" smtClean="0"/>
              <a:t>Osman</a:t>
            </a:r>
          </a:p>
          <a:p>
            <a:r>
              <a:rPr lang="cs-CZ" sz="3200" dirty="0" smtClean="0"/>
              <a:t>Ochran</a:t>
            </a:r>
          </a:p>
          <a:p>
            <a:r>
              <a:rPr lang="cs-CZ" sz="3200" dirty="0" err="1" smtClean="0"/>
              <a:t>Murad</a:t>
            </a:r>
            <a:r>
              <a:rPr lang="cs-CZ" sz="3200" dirty="0" smtClean="0"/>
              <a:t> I.</a:t>
            </a:r>
          </a:p>
          <a:p>
            <a:r>
              <a:rPr lang="cs-CZ" sz="3200" dirty="0" err="1" smtClean="0"/>
              <a:t>Bajezíd</a:t>
            </a:r>
            <a:r>
              <a:rPr lang="cs-CZ" sz="3200" dirty="0" smtClean="0"/>
              <a:t> I.</a:t>
            </a:r>
          </a:p>
          <a:p>
            <a:r>
              <a:rPr lang="cs-CZ" sz="3200" dirty="0" err="1"/>
              <a:t>Mehmed</a:t>
            </a:r>
            <a:r>
              <a:rPr lang="cs-CZ" sz="3200" dirty="0"/>
              <a:t> II</a:t>
            </a:r>
            <a:r>
              <a:rPr lang="cs-CZ" sz="3200" dirty="0" smtClean="0"/>
              <a:t>. Dobyvatel</a:t>
            </a:r>
          </a:p>
          <a:p>
            <a:r>
              <a:rPr lang="cs-CZ" sz="3200" dirty="0" err="1" smtClean="0"/>
              <a:t>Selim</a:t>
            </a:r>
            <a:r>
              <a:rPr lang="cs-CZ" sz="3200" dirty="0" smtClean="0"/>
              <a:t> I.</a:t>
            </a:r>
          </a:p>
          <a:p>
            <a:r>
              <a:rPr lang="cs-CZ" sz="3200" dirty="0" err="1" smtClean="0"/>
              <a:t>Sulejman</a:t>
            </a:r>
            <a:r>
              <a:rPr lang="cs-CZ" sz="3200" dirty="0" smtClean="0"/>
              <a:t> II. </a:t>
            </a:r>
            <a:r>
              <a:rPr lang="cs-CZ" sz="3200" dirty="0" err="1" smtClean="0"/>
              <a:t>Kanuní</a:t>
            </a:r>
            <a:endParaRPr lang="cs-CZ" sz="3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083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Vyber správnou odpověď: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0" y="1600200"/>
            <a:ext cx="6228184" cy="4525963"/>
          </a:xfrm>
        </p:spPr>
        <p:txBody>
          <a:bodyPr>
            <a:normAutofit lnSpcReduction="10000"/>
          </a:bodyPr>
          <a:lstStyle/>
          <a:p>
            <a:r>
              <a:rPr lang="cs-CZ" sz="3200" b="1" dirty="0"/>
              <a:t>Kdo </a:t>
            </a:r>
            <a:r>
              <a:rPr lang="cs-CZ" sz="3200" b="1" dirty="0" smtClean="0"/>
              <a:t>dobyl Cařihrad?</a:t>
            </a:r>
            <a:endParaRPr lang="cs-CZ" sz="3200" b="1" dirty="0"/>
          </a:p>
          <a:p>
            <a:pPr marL="914400" lvl="1" indent="-514350">
              <a:buFont typeface="+mj-lt"/>
              <a:buAutoNum type="alphaLcParenR"/>
            </a:pPr>
            <a:r>
              <a:rPr lang="cs-CZ" sz="2800" dirty="0" err="1" smtClean="0"/>
              <a:t>Murad</a:t>
            </a:r>
            <a:r>
              <a:rPr lang="cs-CZ" sz="2800" dirty="0" smtClean="0"/>
              <a:t> I.</a:t>
            </a:r>
          </a:p>
          <a:p>
            <a:pPr marL="914400" lvl="1" indent="-514350">
              <a:buFont typeface="+mj-lt"/>
              <a:buAutoNum type="alphaLcParenR"/>
            </a:pPr>
            <a:r>
              <a:rPr lang="cs-CZ" sz="2800" dirty="0" err="1" smtClean="0"/>
              <a:t>Bajezíd</a:t>
            </a:r>
            <a:r>
              <a:rPr lang="cs-CZ" sz="2800" dirty="0" smtClean="0"/>
              <a:t> I.</a:t>
            </a:r>
          </a:p>
          <a:p>
            <a:pPr marL="914400" lvl="1" indent="-514350">
              <a:buFont typeface="+mj-lt"/>
              <a:buAutoNum type="alphaLcParenR"/>
            </a:pPr>
            <a:r>
              <a:rPr lang="cs-CZ" sz="2800" dirty="0" err="1" smtClean="0"/>
              <a:t>Mehmed</a:t>
            </a:r>
            <a:r>
              <a:rPr lang="cs-CZ" sz="2800" dirty="0" smtClean="0"/>
              <a:t> II.</a:t>
            </a:r>
          </a:p>
          <a:p>
            <a:pPr marL="400050" lvl="1" indent="0">
              <a:buNone/>
            </a:pPr>
            <a:endParaRPr lang="cs-CZ" dirty="0"/>
          </a:p>
          <a:p>
            <a:r>
              <a:rPr lang="cs-CZ" sz="3200" b="1" dirty="0" smtClean="0"/>
              <a:t>Kdo vytvořil novou armádu?</a:t>
            </a:r>
          </a:p>
          <a:p>
            <a:pPr marL="914400" lvl="1" indent="-514350">
              <a:buFont typeface="+mj-lt"/>
              <a:buAutoNum type="alphaLcParenR"/>
            </a:pPr>
            <a:r>
              <a:rPr lang="cs-CZ" sz="2800" dirty="0" err="1" smtClean="0"/>
              <a:t>Selim</a:t>
            </a:r>
            <a:r>
              <a:rPr lang="cs-CZ" sz="2800" dirty="0" smtClean="0"/>
              <a:t> I.</a:t>
            </a:r>
          </a:p>
          <a:p>
            <a:pPr marL="914400" lvl="1" indent="-514350">
              <a:buFont typeface="+mj-lt"/>
              <a:buAutoNum type="alphaLcParenR"/>
            </a:pPr>
            <a:r>
              <a:rPr lang="cs-CZ" sz="2800" dirty="0" smtClean="0"/>
              <a:t>Ochran</a:t>
            </a:r>
          </a:p>
          <a:p>
            <a:pPr marL="914400" lvl="1" indent="-514350">
              <a:buFont typeface="+mj-lt"/>
              <a:buAutoNum type="alphaLcParenR"/>
            </a:pPr>
            <a:r>
              <a:rPr lang="cs-CZ" sz="2800" dirty="0" err="1" smtClean="0"/>
              <a:t>Murad</a:t>
            </a:r>
            <a:r>
              <a:rPr lang="cs-CZ" sz="2800" dirty="0" smtClean="0"/>
              <a:t> I.</a:t>
            </a:r>
            <a:endParaRPr lang="cs-CZ" sz="28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6444208" y="1600200"/>
            <a:ext cx="2242592" cy="4525963"/>
          </a:xfrm>
        </p:spPr>
        <p:txBody>
          <a:bodyPr>
            <a:normAutofit lnSpcReduction="10000"/>
          </a:bodyPr>
          <a:lstStyle/>
          <a:p>
            <a:endParaRPr lang="cs-CZ" dirty="0" smtClean="0"/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 smtClean="0"/>
              <a:t>c) </a:t>
            </a:r>
            <a:r>
              <a:rPr lang="cs-CZ" b="1" dirty="0" err="1" smtClean="0"/>
              <a:t>Mehmed</a:t>
            </a:r>
            <a:r>
              <a:rPr lang="cs-CZ" b="1" dirty="0" smtClean="0"/>
              <a:t> II.</a:t>
            </a:r>
          </a:p>
          <a:p>
            <a:endParaRPr lang="cs-CZ" b="1" dirty="0"/>
          </a:p>
          <a:p>
            <a:endParaRPr lang="cs-CZ" b="1" dirty="0" smtClean="0"/>
          </a:p>
          <a:p>
            <a:endParaRPr lang="cs-CZ" b="1" dirty="0"/>
          </a:p>
          <a:p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b) Ochran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75871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Vyber správnou odpověď: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0" y="1600200"/>
            <a:ext cx="6156176" cy="4525963"/>
          </a:xfrm>
        </p:spPr>
        <p:txBody>
          <a:bodyPr>
            <a:normAutofit lnSpcReduction="10000"/>
          </a:bodyPr>
          <a:lstStyle/>
          <a:p>
            <a:r>
              <a:rPr lang="cs-CZ" sz="3200" b="1" dirty="0"/>
              <a:t>Kdo zahájil expanzi do Evropy?</a:t>
            </a:r>
          </a:p>
          <a:p>
            <a:pPr marL="914400" lvl="1" indent="-514350">
              <a:buFont typeface="+mj-lt"/>
              <a:buAutoNum type="alphaLcParenR"/>
            </a:pPr>
            <a:r>
              <a:rPr lang="cs-CZ" sz="2800" dirty="0" err="1" smtClean="0"/>
              <a:t>Murad</a:t>
            </a:r>
            <a:r>
              <a:rPr lang="cs-CZ" sz="2800" dirty="0" smtClean="0"/>
              <a:t> </a:t>
            </a:r>
            <a:r>
              <a:rPr lang="cs-CZ" sz="2800" dirty="0"/>
              <a:t>I.</a:t>
            </a:r>
          </a:p>
          <a:p>
            <a:pPr marL="914400" lvl="1" indent="-514350">
              <a:buFont typeface="+mj-lt"/>
              <a:buAutoNum type="alphaLcParenR"/>
            </a:pPr>
            <a:r>
              <a:rPr lang="cs-CZ" sz="2800" dirty="0" err="1"/>
              <a:t>Bajezíd</a:t>
            </a:r>
            <a:r>
              <a:rPr lang="cs-CZ" sz="2800" dirty="0"/>
              <a:t> I.</a:t>
            </a:r>
          </a:p>
          <a:p>
            <a:pPr marL="914400" lvl="1" indent="-514350">
              <a:buFont typeface="+mj-lt"/>
              <a:buAutoNum type="alphaLcParenR"/>
            </a:pPr>
            <a:r>
              <a:rPr lang="cs-CZ" sz="2800" dirty="0" err="1" smtClean="0"/>
              <a:t>Sulejman</a:t>
            </a:r>
            <a:r>
              <a:rPr lang="cs-CZ" sz="2800" dirty="0" smtClean="0"/>
              <a:t> II.</a:t>
            </a:r>
          </a:p>
          <a:p>
            <a:pPr marL="400050" lvl="1" indent="0">
              <a:buNone/>
            </a:pPr>
            <a:endParaRPr lang="cs-CZ" sz="2800" dirty="0"/>
          </a:p>
          <a:p>
            <a:r>
              <a:rPr lang="cs-CZ" sz="3200" b="1" dirty="0"/>
              <a:t>Kdo bojoval s </a:t>
            </a:r>
            <a:r>
              <a:rPr lang="cs-CZ" sz="3200" b="1" dirty="0" err="1"/>
              <a:t>Tamerlánem</a:t>
            </a:r>
            <a:r>
              <a:rPr lang="cs-CZ" sz="3200" b="1" dirty="0" smtClean="0"/>
              <a:t>?</a:t>
            </a:r>
          </a:p>
          <a:p>
            <a:pPr marL="914400" lvl="1" indent="-514350">
              <a:buFont typeface="+mj-lt"/>
              <a:buAutoNum type="alphaLcParenR"/>
            </a:pPr>
            <a:r>
              <a:rPr lang="cs-CZ" sz="2800" dirty="0" err="1"/>
              <a:t>Bajezíd</a:t>
            </a:r>
            <a:r>
              <a:rPr lang="cs-CZ" sz="2800" dirty="0"/>
              <a:t> I.</a:t>
            </a:r>
          </a:p>
          <a:p>
            <a:pPr marL="914400" lvl="1" indent="-514350">
              <a:buFont typeface="+mj-lt"/>
              <a:buAutoNum type="alphaLcParenR"/>
            </a:pPr>
            <a:r>
              <a:rPr lang="cs-CZ" sz="2800" dirty="0" smtClean="0"/>
              <a:t>Osman</a:t>
            </a:r>
            <a:endParaRPr lang="cs-CZ" sz="2800" dirty="0"/>
          </a:p>
          <a:p>
            <a:pPr marL="914400" lvl="1" indent="-514350">
              <a:buFont typeface="+mj-lt"/>
              <a:buAutoNum type="alphaLcParenR"/>
            </a:pPr>
            <a:r>
              <a:rPr lang="cs-CZ" sz="2800" dirty="0" err="1"/>
              <a:t>Murad</a:t>
            </a:r>
            <a:r>
              <a:rPr lang="cs-CZ" sz="2800" dirty="0"/>
              <a:t> I.</a:t>
            </a:r>
          </a:p>
          <a:p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6516216" y="1600200"/>
            <a:ext cx="2170584" cy="4525963"/>
          </a:xfrm>
        </p:spPr>
        <p:txBody>
          <a:bodyPr>
            <a:normAutofit lnSpcReduction="10000"/>
          </a:bodyPr>
          <a:lstStyle/>
          <a:p>
            <a:endParaRPr lang="cs-CZ" dirty="0" smtClean="0"/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 smtClean="0"/>
              <a:t>a) </a:t>
            </a:r>
            <a:r>
              <a:rPr lang="cs-CZ" b="1" dirty="0" err="1" smtClean="0"/>
              <a:t>Murad</a:t>
            </a:r>
            <a:r>
              <a:rPr lang="cs-CZ" b="1" dirty="0" smtClean="0"/>
              <a:t> I.</a:t>
            </a:r>
          </a:p>
          <a:p>
            <a:endParaRPr lang="cs-CZ" b="1" dirty="0"/>
          </a:p>
          <a:p>
            <a:endParaRPr lang="cs-CZ" b="1" dirty="0" smtClean="0"/>
          </a:p>
          <a:p>
            <a:endParaRPr lang="cs-CZ" b="1" dirty="0"/>
          </a:p>
          <a:p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a) </a:t>
            </a:r>
            <a:r>
              <a:rPr lang="cs-CZ" b="1" dirty="0" err="1" smtClean="0"/>
              <a:t>Bajezíd</a:t>
            </a:r>
            <a:r>
              <a:rPr lang="cs-CZ" b="1" dirty="0" smtClean="0"/>
              <a:t> I.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10218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Vyber správnou odpověď: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0" y="1600200"/>
            <a:ext cx="7020272" cy="4525963"/>
          </a:xfrm>
        </p:spPr>
        <p:txBody>
          <a:bodyPr>
            <a:normAutofit fontScale="92500" lnSpcReduction="10000"/>
          </a:bodyPr>
          <a:lstStyle/>
          <a:p>
            <a:r>
              <a:rPr lang="cs-CZ" sz="3500" b="1" dirty="0" smtClean="0"/>
              <a:t>Kdo zahájil výboje do Asie a Afriky?</a:t>
            </a:r>
          </a:p>
          <a:p>
            <a:pPr marL="914400" lvl="1" indent="-514350">
              <a:buFont typeface="+mj-lt"/>
              <a:buAutoNum type="alphaLcParenR"/>
            </a:pPr>
            <a:r>
              <a:rPr lang="cs-CZ" sz="3000" dirty="0" err="1" smtClean="0"/>
              <a:t>Murad</a:t>
            </a:r>
            <a:r>
              <a:rPr lang="cs-CZ" sz="3000" dirty="0" smtClean="0"/>
              <a:t> I.</a:t>
            </a:r>
          </a:p>
          <a:p>
            <a:pPr marL="914400" lvl="1" indent="-514350">
              <a:buFont typeface="+mj-lt"/>
              <a:buAutoNum type="alphaLcParenR"/>
            </a:pPr>
            <a:r>
              <a:rPr lang="cs-CZ" sz="3000" dirty="0" err="1" smtClean="0"/>
              <a:t>Selim</a:t>
            </a:r>
            <a:r>
              <a:rPr lang="cs-CZ" sz="3000" dirty="0" smtClean="0"/>
              <a:t> I.</a:t>
            </a:r>
          </a:p>
          <a:p>
            <a:pPr marL="914400" lvl="1" indent="-514350">
              <a:buFont typeface="+mj-lt"/>
              <a:buAutoNum type="alphaLcParenR"/>
            </a:pPr>
            <a:r>
              <a:rPr lang="cs-CZ" sz="3000" dirty="0" err="1" smtClean="0"/>
              <a:t>Sulejman</a:t>
            </a:r>
            <a:r>
              <a:rPr lang="cs-CZ" sz="3000" dirty="0" smtClean="0"/>
              <a:t> II.</a:t>
            </a:r>
          </a:p>
          <a:p>
            <a:pPr marL="400050" lvl="1" indent="0">
              <a:buNone/>
            </a:pPr>
            <a:endParaRPr lang="cs-CZ" sz="2800" dirty="0" smtClean="0"/>
          </a:p>
          <a:p>
            <a:r>
              <a:rPr lang="cs-CZ" sz="3500" b="1" dirty="0" smtClean="0"/>
              <a:t>Kdo reformoval právní řád?</a:t>
            </a:r>
          </a:p>
          <a:p>
            <a:pPr marL="914400" lvl="1" indent="-514350">
              <a:buFont typeface="+mj-lt"/>
              <a:buAutoNum type="alphaLcParenR"/>
            </a:pPr>
            <a:r>
              <a:rPr lang="cs-CZ" sz="3000" dirty="0" err="1" smtClean="0"/>
              <a:t>Bajezíd</a:t>
            </a:r>
            <a:r>
              <a:rPr lang="cs-CZ" sz="3000" dirty="0" smtClean="0"/>
              <a:t> I.</a:t>
            </a:r>
          </a:p>
          <a:p>
            <a:pPr marL="914400" lvl="1" indent="-514350">
              <a:buFont typeface="+mj-lt"/>
              <a:buAutoNum type="alphaLcParenR"/>
            </a:pPr>
            <a:r>
              <a:rPr lang="cs-CZ" sz="3000" dirty="0" err="1" smtClean="0"/>
              <a:t>Sulejman</a:t>
            </a:r>
            <a:r>
              <a:rPr lang="cs-CZ" sz="3000" dirty="0" smtClean="0"/>
              <a:t> II.</a:t>
            </a:r>
          </a:p>
          <a:p>
            <a:pPr marL="914400" lvl="1" indent="-514350">
              <a:buFont typeface="+mj-lt"/>
              <a:buAutoNum type="alphaLcParenR"/>
            </a:pPr>
            <a:r>
              <a:rPr lang="cs-CZ" sz="3000" dirty="0" err="1" smtClean="0"/>
              <a:t>Murad</a:t>
            </a:r>
            <a:r>
              <a:rPr lang="cs-CZ" sz="3000" dirty="0" smtClean="0"/>
              <a:t> I.</a:t>
            </a:r>
          </a:p>
          <a:p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6732240" y="1600200"/>
            <a:ext cx="2411760" cy="4525963"/>
          </a:xfrm>
        </p:spPr>
        <p:txBody>
          <a:bodyPr>
            <a:normAutofit fontScale="92500" lnSpcReduction="10000"/>
          </a:bodyPr>
          <a:lstStyle/>
          <a:p>
            <a:pPr marL="0" lvl="1" indent="0">
              <a:buNone/>
            </a:pPr>
            <a:endParaRPr lang="cs-CZ" dirty="0"/>
          </a:p>
          <a:p>
            <a:pPr marL="0" lvl="1" indent="0">
              <a:buNone/>
            </a:pPr>
            <a:endParaRPr lang="cs-CZ" sz="3000" b="1" dirty="0" smtClean="0"/>
          </a:p>
          <a:p>
            <a:pPr marL="0" lvl="1" indent="0">
              <a:buNone/>
            </a:pPr>
            <a:endParaRPr lang="cs-CZ" sz="3000" b="1" dirty="0"/>
          </a:p>
          <a:p>
            <a:pPr marL="0" lvl="1" indent="0">
              <a:buNone/>
            </a:pPr>
            <a:r>
              <a:rPr lang="cs-CZ" sz="3000" b="1" dirty="0" smtClean="0"/>
              <a:t>b) </a:t>
            </a:r>
            <a:r>
              <a:rPr lang="cs-CZ" sz="3000" b="1" dirty="0" err="1" smtClean="0"/>
              <a:t>Selim</a:t>
            </a:r>
            <a:r>
              <a:rPr lang="cs-CZ" sz="3000" b="1" dirty="0" smtClean="0"/>
              <a:t> </a:t>
            </a:r>
            <a:r>
              <a:rPr lang="cs-CZ" sz="3000" b="1" dirty="0"/>
              <a:t>I.</a:t>
            </a:r>
          </a:p>
          <a:p>
            <a:endParaRPr lang="cs-CZ" sz="3000" dirty="0" smtClean="0"/>
          </a:p>
          <a:p>
            <a:endParaRPr lang="cs-CZ" sz="3000" dirty="0"/>
          </a:p>
          <a:p>
            <a:endParaRPr lang="cs-CZ" sz="3000" dirty="0" smtClean="0"/>
          </a:p>
          <a:p>
            <a:endParaRPr lang="cs-CZ" sz="3000" dirty="0"/>
          </a:p>
          <a:p>
            <a:pPr marL="0" lvl="1" indent="0">
              <a:buNone/>
            </a:pPr>
            <a:r>
              <a:rPr lang="cs-CZ" sz="3000" b="1" dirty="0" smtClean="0"/>
              <a:t>b) </a:t>
            </a:r>
            <a:r>
              <a:rPr lang="cs-CZ" sz="3000" b="1" dirty="0" err="1" smtClean="0"/>
              <a:t>Sulejman</a:t>
            </a:r>
            <a:r>
              <a:rPr lang="cs-CZ" sz="3000" b="1" dirty="0" smtClean="0"/>
              <a:t> </a:t>
            </a:r>
            <a:r>
              <a:rPr lang="cs-CZ" sz="3000" b="1" dirty="0"/>
              <a:t>II.</a:t>
            </a:r>
          </a:p>
          <a:p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10534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TURCI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do evropských dějin zasáhli dvakrát: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b="1" dirty="0" err="1" smtClean="0">
                <a:solidFill>
                  <a:srgbClr val="FF0000"/>
                </a:solidFill>
              </a:rPr>
              <a:t>Seldžučtí</a:t>
            </a:r>
            <a:r>
              <a:rPr lang="cs-CZ" b="1" dirty="0" smtClean="0">
                <a:solidFill>
                  <a:srgbClr val="FF0000"/>
                </a:solidFill>
              </a:rPr>
              <a:t> Turci </a:t>
            </a:r>
            <a:r>
              <a:rPr lang="cs-CZ" dirty="0" smtClean="0"/>
              <a:t>– založili v Malé Asii sultanát 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cs-CZ" dirty="0" smtClean="0"/>
              <a:t>1071 zvítězili v bitvě u </a:t>
            </a:r>
            <a:r>
              <a:rPr lang="cs-CZ" dirty="0" err="1" smtClean="0"/>
              <a:t>Manzinkertu</a:t>
            </a:r>
            <a:endParaRPr lang="cs-CZ" dirty="0" smtClean="0"/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cs-CZ" dirty="0" smtClean="0"/>
              <a:t>1076 dobyli Jeruzalém</a:t>
            </a:r>
          </a:p>
          <a:p>
            <a:pPr marL="800100" lvl="2" indent="0">
              <a:buNone/>
            </a:pPr>
            <a:r>
              <a:rPr lang="cs-CZ" sz="2800" dirty="0" smtClean="0">
                <a:sym typeface="Wingdings 3"/>
              </a:rPr>
              <a:t>	 počátek </a:t>
            </a:r>
            <a:r>
              <a:rPr lang="cs-CZ" sz="2800" b="1" dirty="0" smtClean="0">
                <a:solidFill>
                  <a:srgbClr val="FF0000"/>
                </a:solidFill>
                <a:sym typeface="Wingdings 3"/>
              </a:rPr>
              <a:t>křížových výprav</a:t>
            </a:r>
            <a:endParaRPr lang="cs-CZ" dirty="0" smtClean="0"/>
          </a:p>
          <a:p>
            <a:pPr marL="914400" lvl="1" indent="-514350">
              <a:buFont typeface="+mj-lt"/>
              <a:buAutoNum type="arabicPeriod"/>
            </a:pPr>
            <a:r>
              <a:rPr lang="cs-CZ" b="1" dirty="0" smtClean="0">
                <a:solidFill>
                  <a:srgbClr val="FF0000"/>
                </a:solidFill>
              </a:rPr>
              <a:t>Osmanští Turci </a:t>
            </a:r>
            <a:r>
              <a:rPr lang="cs-CZ" dirty="0" smtClean="0"/>
              <a:t>– založili v Malé Asii sultanát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cs-CZ" dirty="0" smtClean="0"/>
              <a:t>1354 – počátek pronikání na Balkán</a:t>
            </a:r>
          </a:p>
          <a:p>
            <a:pPr marL="400050" lvl="1" indent="0">
              <a:buNone/>
            </a:pPr>
            <a:r>
              <a:rPr lang="cs-CZ" dirty="0">
                <a:sym typeface="Wingdings 3"/>
              </a:rPr>
              <a:t>	 vznik </a:t>
            </a:r>
            <a:r>
              <a:rPr lang="cs-CZ" b="1" dirty="0">
                <a:solidFill>
                  <a:srgbClr val="FF0000"/>
                </a:solidFill>
                <a:sym typeface="Wingdings 3"/>
              </a:rPr>
              <a:t>Osmanské/Otomanské říše</a:t>
            </a:r>
            <a:endParaRPr lang="cs-CZ" b="1" dirty="0">
              <a:solidFill>
                <a:srgbClr val="FF0000"/>
              </a:solidFill>
            </a:endParaRP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cs-CZ" dirty="0"/>
              <a:t>1453 – dobytí Cařihradu</a:t>
            </a:r>
          </a:p>
          <a:p>
            <a:pPr marL="400050" lvl="1" indent="0">
              <a:buNone/>
            </a:pPr>
            <a:r>
              <a:rPr lang="cs-CZ" dirty="0">
                <a:sym typeface="Wingdings 3"/>
              </a:rPr>
              <a:t>	</a:t>
            </a:r>
            <a:r>
              <a:rPr lang="cs-CZ" dirty="0" smtClean="0">
                <a:sym typeface="Wingdings 3"/>
              </a:rPr>
              <a:t> počátek </a:t>
            </a:r>
            <a:r>
              <a:rPr lang="cs-CZ" b="1" dirty="0" smtClean="0">
                <a:solidFill>
                  <a:srgbClr val="FF0000"/>
                </a:solidFill>
                <a:sym typeface="Wingdings 3"/>
              </a:rPr>
              <a:t>zámořských objevů</a:t>
            </a:r>
          </a:p>
          <a:p>
            <a:pPr marL="914400" lvl="1" indent="-514350">
              <a:buFont typeface="+mj-lt"/>
              <a:buAutoNum type="arabicPeriod"/>
            </a:pPr>
            <a:endParaRPr lang="cs-CZ" dirty="0" smtClean="0"/>
          </a:p>
          <a:p>
            <a:pPr marL="914400" lvl="1" indent="-51435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866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Vyber správnou odpověď: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0" y="1600200"/>
            <a:ext cx="7092280" cy="4525963"/>
          </a:xfrm>
        </p:spPr>
        <p:txBody>
          <a:bodyPr>
            <a:normAutofit fontScale="92500" lnSpcReduction="10000"/>
          </a:bodyPr>
          <a:lstStyle/>
          <a:p>
            <a:r>
              <a:rPr lang="cs-CZ" sz="3500" b="1" dirty="0"/>
              <a:t>Kdo je označován jako největší sultán?</a:t>
            </a:r>
          </a:p>
          <a:p>
            <a:pPr marL="914400" lvl="1" indent="-514350">
              <a:buFont typeface="+mj-lt"/>
              <a:buAutoNum type="alphaLcParenR"/>
            </a:pPr>
            <a:r>
              <a:rPr lang="cs-CZ" sz="3000" dirty="0" smtClean="0"/>
              <a:t>Ochran</a:t>
            </a:r>
            <a:endParaRPr lang="cs-CZ" sz="3000" dirty="0"/>
          </a:p>
          <a:p>
            <a:pPr marL="914400" lvl="1" indent="-514350">
              <a:buFont typeface="+mj-lt"/>
              <a:buAutoNum type="alphaLcParenR"/>
            </a:pPr>
            <a:r>
              <a:rPr lang="cs-CZ" sz="3000" dirty="0" err="1"/>
              <a:t>Selim</a:t>
            </a:r>
            <a:r>
              <a:rPr lang="cs-CZ" sz="3000" dirty="0"/>
              <a:t> I.</a:t>
            </a:r>
          </a:p>
          <a:p>
            <a:pPr marL="914400" lvl="1" indent="-514350">
              <a:buFont typeface="+mj-lt"/>
              <a:buAutoNum type="alphaLcParenR"/>
            </a:pPr>
            <a:r>
              <a:rPr lang="cs-CZ" sz="3000" dirty="0" err="1"/>
              <a:t>Sulejman</a:t>
            </a:r>
            <a:r>
              <a:rPr lang="cs-CZ" sz="3000" dirty="0"/>
              <a:t> II.</a:t>
            </a:r>
          </a:p>
          <a:p>
            <a:pPr marL="400050" lvl="1" indent="0">
              <a:buNone/>
            </a:pPr>
            <a:endParaRPr lang="cs-CZ" sz="2800" dirty="0"/>
          </a:p>
          <a:p>
            <a:r>
              <a:rPr lang="cs-CZ" sz="3500" b="1" dirty="0"/>
              <a:t>Kdo založil stát?</a:t>
            </a:r>
          </a:p>
          <a:p>
            <a:pPr marL="914400" lvl="1" indent="-514350">
              <a:buFont typeface="+mj-lt"/>
              <a:buAutoNum type="alphaLcParenR"/>
            </a:pPr>
            <a:r>
              <a:rPr lang="cs-CZ" sz="3000" dirty="0"/>
              <a:t>Osman</a:t>
            </a:r>
          </a:p>
          <a:p>
            <a:pPr marL="914400" lvl="1" indent="-514350">
              <a:buFont typeface="+mj-lt"/>
              <a:buAutoNum type="alphaLcParenR"/>
            </a:pPr>
            <a:r>
              <a:rPr lang="cs-CZ" sz="3000" dirty="0" err="1" smtClean="0"/>
              <a:t>Bajezíd</a:t>
            </a:r>
            <a:r>
              <a:rPr lang="cs-CZ" sz="3000" dirty="0" smtClean="0"/>
              <a:t> </a:t>
            </a:r>
            <a:r>
              <a:rPr lang="cs-CZ" sz="3000" dirty="0"/>
              <a:t>I.</a:t>
            </a:r>
          </a:p>
          <a:p>
            <a:pPr marL="914400" lvl="1" indent="-514350">
              <a:buFont typeface="+mj-lt"/>
              <a:buAutoNum type="alphaLcParenR"/>
            </a:pPr>
            <a:r>
              <a:rPr lang="cs-CZ" sz="3000" dirty="0" err="1"/>
              <a:t>Sulejman</a:t>
            </a:r>
            <a:r>
              <a:rPr lang="cs-CZ" sz="3000" dirty="0"/>
              <a:t> II.</a:t>
            </a:r>
          </a:p>
          <a:p>
            <a:endParaRPr lang="cs-CZ" sz="3000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6804248" y="1600200"/>
            <a:ext cx="2339752" cy="4525963"/>
          </a:xfrm>
        </p:spPr>
        <p:txBody>
          <a:bodyPr>
            <a:normAutofit fontScale="92500"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pPr marL="0" lvl="1" indent="0">
              <a:buNone/>
            </a:pPr>
            <a:endParaRPr lang="cs-CZ" sz="3000" b="1" dirty="0" smtClean="0"/>
          </a:p>
          <a:p>
            <a:pPr marL="0" lvl="1" indent="0">
              <a:buNone/>
            </a:pPr>
            <a:r>
              <a:rPr lang="cs-CZ" sz="3000" b="1" dirty="0" smtClean="0"/>
              <a:t>c) </a:t>
            </a:r>
            <a:r>
              <a:rPr lang="cs-CZ" sz="3000" b="1" dirty="0" err="1" smtClean="0"/>
              <a:t>Sulejman</a:t>
            </a:r>
            <a:r>
              <a:rPr lang="cs-CZ" sz="3000" b="1" dirty="0" smtClean="0"/>
              <a:t> </a:t>
            </a:r>
            <a:r>
              <a:rPr lang="cs-CZ" sz="3000" b="1" dirty="0"/>
              <a:t>II.</a:t>
            </a:r>
          </a:p>
          <a:p>
            <a:endParaRPr lang="cs-CZ" sz="3000" dirty="0" smtClean="0"/>
          </a:p>
          <a:p>
            <a:endParaRPr lang="cs-CZ" sz="3000" dirty="0"/>
          </a:p>
          <a:p>
            <a:endParaRPr lang="cs-CZ" sz="3000" dirty="0" smtClean="0"/>
          </a:p>
          <a:p>
            <a:endParaRPr lang="cs-CZ" sz="3000" dirty="0"/>
          </a:p>
          <a:p>
            <a:pPr marL="0" lvl="1" indent="0">
              <a:buNone/>
            </a:pPr>
            <a:r>
              <a:rPr lang="cs-CZ" sz="3000" b="1" dirty="0" smtClean="0"/>
              <a:t>a) Osman</a:t>
            </a:r>
            <a:endParaRPr lang="cs-CZ" sz="30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514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Doplň správné letopočty: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3200" b="1" dirty="0"/>
              <a:t>bitva u </a:t>
            </a:r>
            <a:r>
              <a:rPr lang="cs-CZ" sz="3200" b="1" dirty="0" smtClean="0"/>
              <a:t>Moháče</a:t>
            </a:r>
          </a:p>
          <a:p>
            <a:endParaRPr lang="cs-CZ" sz="3200" b="1" dirty="0"/>
          </a:p>
          <a:p>
            <a:r>
              <a:rPr lang="cs-CZ" sz="3200" b="1" dirty="0" smtClean="0"/>
              <a:t>dobytí Cařihradu</a:t>
            </a:r>
          </a:p>
          <a:p>
            <a:endParaRPr lang="cs-CZ" sz="3200" b="1" dirty="0" smtClean="0"/>
          </a:p>
          <a:p>
            <a:r>
              <a:rPr lang="cs-CZ" sz="3200" b="1" dirty="0" smtClean="0"/>
              <a:t>dobytí </a:t>
            </a:r>
            <a:r>
              <a:rPr lang="cs-CZ" sz="3200" b="1" dirty="0" err="1" smtClean="0"/>
              <a:t>Galipoli</a:t>
            </a:r>
            <a:endParaRPr lang="cs-CZ" sz="3200" b="1" dirty="0" smtClean="0"/>
          </a:p>
          <a:p>
            <a:endParaRPr lang="cs-CZ" sz="3200" b="1" dirty="0" smtClean="0"/>
          </a:p>
          <a:p>
            <a:r>
              <a:rPr lang="cs-CZ" sz="3200" b="1" dirty="0" smtClean="0"/>
              <a:t>založení státu</a:t>
            </a:r>
          </a:p>
          <a:p>
            <a:endParaRPr lang="cs-CZ" sz="3200" b="1" dirty="0" smtClean="0"/>
          </a:p>
          <a:p>
            <a:r>
              <a:rPr lang="cs-CZ" sz="3200" b="1" dirty="0" smtClean="0"/>
              <a:t>bitva na Kosově poli</a:t>
            </a:r>
            <a:endParaRPr lang="cs-CZ" sz="3200" b="1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0192" y="1600200"/>
            <a:ext cx="2386608" cy="4525963"/>
          </a:xfrm>
        </p:spPr>
        <p:txBody>
          <a:bodyPr>
            <a:normAutofit fontScale="92500" lnSpcReduction="20000"/>
          </a:bodyPr>
          <a:lstStyle/>
          <a:p>
            <a:r>
              <a:rPr lang="cs-CZ" sz="3200" b="1" dirty="0"/>
              <a:t>1526 </a:t>
            </a:r>
          </a:p>
          <a:p>
            <a:endParaRPr lang="cs-CZ" sz="3200" b="1" dirty="0" smtClean="0"/>
          </a:p>
          <a:p>
            <a:r>
              <a:rPr lang="cs-CZ" sz="3200" b="1" dirty="0" smtClean="0"/>
              <a:t>1453</a:t>
            </a:r>
          </a:p>
          <a:p>
            <a:endParaRPr lang="cs-CZ" sz="3200" b="1" dirty="0"/>
          </a:p>
          <a:p>
            <a:r>
              <a:rPr lang="cs-CZ" sz="3200" b="1" dirty="0" smtClean="0"/>
              <a:t>1354</a:t>
            </a:r>
          </a:p>
          <a:p>
            <a:endParaRPr lang="cs-CZ" sz="3200" b="1" dirty="0" smtClean="0"/>
          </a:p>
          <a:p>
            <a:r>
              <a:rPr lang="cs-CZ" sz="3200" b="1" dirty="0" smtClean="0"/>
              <a:t>1299</a:t>
            </a:r>
          </a:p>
          <a:p>
            <a:endParaRPr lang="cs-CZ" sz="3200" b="1" dirty="0" smtClean="0"/>
          </a:p>
          <a:p>
            <a:r>
              <a:rPr lang="cs-CZ" sz="3200" b="1" dirty="0" smtClean="0"/>
              <a:t>1389</a:t>
            </a:r>
            <a:endParaRPr lang="cs-CZ" sz="3200" b="1" dirty="0"/>
          </a:p>
          <a:p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24470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TURECKÁ EXPANZE VE 14. STOLETÍ 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1299 – vznik samostatného tureckého státu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v čele </a:t>
            </a:r>
            <a:r>
              <a:rPr lang="cs-CZ" sz="3500" b="1" dirty="0" smtClean="0">
                <a:solidFill>
                  <a:srgbClr val="FF0000"/>
                </a:solidFill>
              </a:rPr>
              <a:t>OSMAN I.</a:t>
            </a:r>
            <a:endParaRPr lang="cs-CZ" b="1" dirty="0" smtClean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v </a:t>
            </a:r>
            <a:r>
              <a:rPr lang="cs-CZ" dirty="0" err="1" smtClean="0"/>
              <a:t>sz</a:t>
            </a:r>
            <a:r>
              <a:rPr lang="cs-CZ" dirty="0" smtClean="0"/>
              <a:t>. Anatólii</a:t>
            </a:r>
            <a:endParaRPr lang="cs-CZ" b="1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ovládl postupně Malou Asii, kromě Cařihradu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Turci pronikají do Byzance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jsou často najímáni jako vojáci do byzantské armády   a využíváni v bojích o trůn</a:t>
            </a:r>
          </a:p>
          <a:p>
            <a:r>
              <a:rPr lang="cs-CZ" dirty="0" smtClean="0"/>
              <a:t>Byzanc silně oslabena – tlak Turků, vnitřní spory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/>
              <a:t>1342–1349 – povstání zélótů (horlivců) </a:t>
            </a:r>
            <a:r>
              <a:rPr lang="cs-CZ" dirty="0" smtClean="0"/>
              <a:t>– boje o trůn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732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44" y="1412776"/>
            <a:ext cx="6408712" cy="4849260"/>
          </a:xfrm>
          <a:ln w="57150">
            <a:solidFill>
              <a:schemeClr val="tx2"/>
            </a:solidFill>
          </a:ln>
        </p:spPr>
      </p:pic>
      <p:sp>
        <p:nvSpPr>
          <p:cNvPr id="3" name="TextovéPole 2"/>
          <p:cNvSpPr txBox="1"/>
          <p:nvPr/>
        </p:nvSpPr>
        <p:spPr>
          <a:xfrm>
            <a:off x="1043608" y="476672"/>
            <a:ext cx="7056784" cy="58477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Osmanská říše po založení 1299</a:t>
            </a:r>
            <a:endParaRPr lang="cs-CZ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17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TURECKÁ EXPANZE VE 14. STOLETÍ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3500" b="1" dirty="0" smtClean="0">
                <a:solidFill>
                  <a:srgbClr val="FF0000"/>
                </a:solidFill>
              </a:rPr>
              <a:t>OCHRAN</a:t>
            </a:r>
          </a:p>
          <a:p>
            <a:r>
              <a:rPr lang="cs-CZ" dirty="0" smtClean="0"/>
              <a:t>syn Osmana I.</a:t>
            </a:r>
          </a:p>
          <a:p>
            <a:r>
              <a:rPr lang="cs-CZ" dirty="0" smtClean="0"/>
              <a:t>založil tzv. novou armádu 					</a:t>
            </a:r>
            <a:r>
              <a:rPr lang="cs-CZ" b="1" dirty="0" smtClean="0"/>
              <a:t>= </a:t>
            </a:r>
            <a:r>
              <a:rPr lang="cs-CZ" b="1" dirty="0" err="1" smtClean="0"/>
              <a:t>yeni</a:t>
            </a:r>
            <a:r>
              <a:rPr lang="cs-CZ" b="1" dirty="0" smtClean="0"/>
              <a:t> </a:t>
            </a:r>
            <a:r>
              <a:rPr lang="cs-CZ" b="1" dirty="0" err="1" smtClean="0"/>
              <a:t>ceri</a:t>
            </a:r>
            <a:endParaRPr lang="cs-CZ" b="1" dirty="0" smtClean="0"/>
          </a:p>
          <a:p>
            <a:r>
              <a:rPr lang="cs-CZ" dirty="0" smtClean="0"/>
              <a:t>její příslušníci = </a:t>
            </a:r>
            <a:r>
              <a:rPr lang="cs-CZ" b="1" dirty="0" smtClean="0">
                <a:solidFill>
                  <a:srgbClr val="FF0000"/>
                </a:solidFill>
              </a:rPr>
              <a:t>janičáři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původně křesťanští chlapci,                                  kteří padli do zajetí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poturčeni a vychováni na sultánově dvoře k bezmezné oddanosti vůči panovníkovi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elitní jednotky turecké armády, základ pěchoty</a:t>
            </a:r>
            <a:endParaRPr lang="cs-CZ" dirty="0"/>
          </a:p>
        </p:txBody>
      </p:sp>
      <p:pic>
        <p:nvPicPr>
          <p:cNvPr id="4" name="Zástupný symbol pro obsah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6"/>
          <a:stretch/>
        </p:blipFill>
        <p:spPr>
          <a:xfrm>
            <a:off x="6289527" y="1528547"/>
            <a:ext cx="2162540" cy="3219935"/>
          </a:xfrm>
          <a:prstGeom prst="rect">
            <a:avLst/>
          </a:prstGeom>
          <a:ln w="57150">
            <a:solidFill>
              <a:schemeClr val="tx2"/>
            </a:solidFill>
          </a:ln>
        </p:spPr>
      </p:pic>
      <p:sp>
        <p:nvSpPr>
          <p:cNvPr id="5" name="Obdélník 4"/>
          <p:cNvSpPr/>
          <p:nvPr/>
        </p:nvSpPr>
        <p:spPr>
          <a:xfrm>
            <a:off x="4121267" y="3244334"/>
            <a:ext cx="901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Janičáři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290709" y="4163709"/>
            <a:ext cx="2161358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Janičáři</a:t>
            </a:r>
            <a:endParaRPr lang="cs-CZ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70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TURECKÁ EXPANZE VE 14. STOLETÍ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MURAD I.</a:t>
            </a:r>
          </a:p>
          <a:p>
            <a:r>
              <a:rPr lang="cs-CZ" b="1" dirty="0" smtClean="0"/>
              <a:t>1354 – dobytí Gallipoli </a:t>
            </a:r>
            <a:endParaRPr lang="cs-CZ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počátek expanze do Evropy</a:t>
            </a:r>
          </a:p>
          <a:p>
            <a:r>
              <a:rPr lang="cs-CZ" b="1" dirty="0" smtClean="0"/>
              <a:t>1361 – bitva u Drinopole </a:t>
            </a:r>
            <a:r>
              <a:rPr lang="cs-CZ" dirty="0" smtClean="0"/>
              <a:t>– hlavní město říše</a:t>
            </a:r>
          </a:p>
          <a:p>
            <a:r>
              <a:rPr lang="cs-CZ" b="1" dirty="0" smtClean="0"/>
              <a:t>1371 – bitva u Marici</a:t>
            </a:r>
            <a:r>
              <a:rPr lang="cs-CZ" dirty="0" smtClean="0"/>
              <a:t> – porážka Srbů</a:t>
            </a:r>
          </a:p>
          <a:p>
            <a:r>
              <a:rPr lang="cs-CZ" b="1" dirty="0" smtClean="0"/>
              <a:t>1389 – bitva na Kosově poli </a:t>
            </a:r>
            <a:endParaRPr lang="cs-CZ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porážka srbsko-bosenského vojska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sultán </a:t>
            </a:r>
            <a:r>
              <a:rPr lang="cs-CZ" dirty="0" err="1" smtClean="0"/>
              <a:t>Murad</a:t>
            </a:r>
            <a:r>
              <a:rPr lang="cs-CZ" dirty="0" smtClean="0"/>
              <a:t> I. v bitvě padl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493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25589" cy="648072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pPr algn="l"/>
            <a:r>
              <a:rPr lang="cs-CZ" sz="3200" b="1" dirty="0" smtClean="0">
                <a:solidFill>
                  <a:schemeClr val="bg1"/>
                </a:solidFill>
              </a:rPr>
              <a:t>MURAD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sz="3200" b="1" dirty="0" smtClean="0">
                <a:solidFill>
                  <a:schemeClr val="bg1"/>
                </a:solidFill>
              </a:rPr>
              <a:t>– první sultán</a:t>
            </a:r>
            <a:r>
              <a:rPr lang="cs-CZ" sz="3200" b="1" dirty="0" smtClean="0"/>
              <a:t>	          </a:t>
            </a:r>
            <a:r>
              <a:rPr lang="cs-CZ" sz="3200" b="1" dirty="0" smtClean="0">
                <a:solidFill>
                  <a:schemeClr val="bg1"/>
                </a:solidFill>
              </a:rPr>
              <a:t>OSMAN – zakladatel říše</a:t>
            </a:r>
            <a:endParaRPr lang="cs-CZ" sz="3200" b="1" dirty="0">
              <a:solidFill>
                <a:schemeClr val="bg1"/>
              </a:solidFill>
            </a:endParaRPr>
          </a:p>
        </p:txBody>
      </p:sp>
      <p:pic>
        <p:nvPicPr>
          <p:cNvPr id="2051" name="Obrázek 3" descr="http://upload.wikimedia.org/wikipedia/commons/thumb/e/e0/Osman_I_by_John_Young.jpg/155px-Osman_I_by_John_Young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51744"/>
            <a:ext cx="3313021" cy="5127296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05" y="1314072"/>
            <a:ext cx="3906172" cy="5199534"/>
          </a:xfrm>
          <a:ln w="5715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99058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662</TotalTime>
  <Words>1266</Words>
  <Application>Microsoft Office PowerPoint</Application>
  <PresentationFormat>Předvádění na obrazovce (4:3)</PresentationFormat>
  <Paragraphs>318</Paragraphs>
  <Slides>41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2" baseType="lpstr">
      <vt:lpstr>Motiv systému Office</vt:lpstr>
      <vt:lpstr>TURECKÁ EXPANZE NA BALKÁN  A VZNIK OSMANSKÉ ŘÍŠE</vt:lpstr>
      <vt:lpstr>SITUACE NA BALKÁNĚ 13. století</vt:lpstr>
      <vt:lpstr>TURCI</vt:lpstr>
      <vt:lpstr>TURCI</vt:lpstr>
      <vt:lpstr>TURECKÁ EXPANZE VE 14. STOLETÍ </vt:lpstr>
      <vt:lpstr>Prezentace aplikace PowerPoint</vt:lpstr>
      <vt:lpstr>TURECKÁ EXPANZE VE 14. STOLETÍ </vt:lpstr>
      <vt:lpstr>TURECKÁ EXPANZE VE 14. STOLETÍ </vt:lpstr>
      <vt:lpstr>MURAD – první sultán           OSMAN – zakladatel říše</vt:lpstr>
      <vt:lpstr>TURECKÁ EXPANZE VE 14. STOLETÍ </vt:lpstr>
      <vt:lpstr>Prezentace aplikace PowerPoint</vt:lpstr>
      <vt:lpstr>TURECKÁ EXPANZE V 15. STOLETÍ </vt:lpstr>
      <vt:lpstr>Prezentace aplikace PowerPoint</vt:lpstr>
      <vt:lpstr>Prezentace aplikace PowerPoint</vt:lpstr>
      <vt:lpstr>TURECKÁ EXPANZE V 16. STOLETÍ </vt:lpstr>
      <vt:lpstr>TURECKÁ EXPANZE V 16. STOLETÍ </vt:lpstr>
      <vt:lpstr>TURECKÁ EXPANZE V 16. STOLETÍ </vt:lpstr>
      <vt:lpstr>Prezentace aplikace PowerPoint</vt:lpstr>
      <vt:lpstr>Prezentace aplikace PowerPoint</vt:lpstr>
      <vt:lpstr>Prezentace aplikace PowerPoint</vt:lpstr>
      <vt:lpstr>TURECKÁ SPOLEČNOST A STÁT</vt:lpstr>
      <vt:lpstr>TURECKÁ SPOLEČNOST A STÁT</vt:lpstr>
      <vt:lpstr>TURECKÁ SPOLEČNOST A STÁT</vt:lpstr>
      <vt:lpstr>TURECKÁ SPOLEČNOST A STÁT</vt:lpstr>
      <vt:lpstr>TURECKÁ SPOLEČNOST A STÁT</vt:lpstr>
      <vt:lpstr>TURECKÁ SPOLEČNOST A STÁT</vt:lpstr>
      <vt:lpstr>TURECKÁ SPOLEČNOST A STÁT</vt:lpstr>
      <vt:lpstr>ÚPADEK OSMANSKÉ ŘÍŠE</vt:lpstr>
      <vt:lpstr>ÚPADEK OSMANSKÉ ŘÍŠE</vt:lpstr>
      <vt:lpstr>Prezentace aplikace PowerPoint</vt:lpstr>
      <vt:lpstr> Legendární bojovníci s Turky </vt:lpstr>
      <vt:lpstr>JAN HUNYADY (1407/9–1456)</vt:lpstr>
      <vt:lpstr>VLAD III. DRACULA (1431–1476/7)</vt:lpstr>
      <vt:lpstr>GJERGJ KASTRIOTI (1405–1468)</vt:lpstr>
      <vt:lpstr>Legendární bojovníci s Turky</vt:lpstr>
      <vt:lpstr>Doplň jména tureckých panovníků. Kteří z nich měli nějaký přídomek?</vt:lpstr>
      <vt:lpstr>Vyber správnou odpověď:</vt:lpstr>
      <vt:lpstr>Vyber správnou odpověď:</vt:lpstr>
      <vt:lpstr>Vyber správnou odpověď:</vt:lpstr>
      <vt:lpstr>Vyber správnou odpověď:</vt:lpstr>
      <vt:lpstr>Doplň správné letopočty: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TURECKÁ EXPANZE NA BALKÁN  VZNIK OSMANSKÉ ŘÍŠE</dc:title>
  <dc:creator>Lenka</dc:creator>
  <cp:lastModifiedBy>Lenka</cp:lastModifiedBy>
  <cp:revision>57</cp:revision>
  <dcterms:created xsi:type="dcterms:W3CDTF">2014-08-13T12:49:56Z</dcterms:created>
  <dcterms:modified xsi:type="dcterms:W3CDTF">2014-08-20T09:22:09Z</dcterms:modified>
</cp:coreProperties>
</file>